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9" r:id="rId4"/>
  </p:sldMasterIdLst>
  <p:notesMasterIdLst>
    <p:notesMasterId r:id="rId20"/>
  </p:notesMasterIdLst>
  <p:handoutMasterIdLst>
    <p:handoutMasterId r:id="rId21"/>
  </p:handoutMasterIdLst>
  <p:sldIdLst>
    <p:sldId id="563" r:id="rId5"/>
    <p:sldId id="1021" r:id="rId6"/>
    <p:sldId id="1063" r:id="rId7"/>
    <p:sldId id="1048" r:id="rId8"/>
    <p:sldId id="1060" r:id="rId9"/>
    <p:sldId id="1055" r:id="rId10"/>
    <p:sldId id="1054" r:id="rId11"/>
    <p:sldId id="1056" r:id="rId12"/>
    <p:sldId id="1050" r:id="rId13"/>
    <p:sldId id="1051" r:id="rId14"/>
    <p:sldId id="1052" r:id="rId15"/>
    <p:sldId id="1059" r:id="rId16"/>
    <p:sldId id="1058" r:id="rId17"/>
    <p:sldId id="1061" r:id="rId18"/>
    <p:sldId id="1053" r:id="rId19"/>
  </p:sldIdLst>
  <p:sldSz cx="12192000" cy="6858000"/>
  <p:notesSz cx="6797675" cy="992663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clrMode="gray"/>
  <p:clrMru>
    <a:srgbClr val="578C72"/>
    <a:srgbClr val="F0A26F"/>
    <a:srgbClr val="6380C9"/>
    <a:srgbClr val="A7B8E5"/>
    <a:srgbClr val="81D8F0"/>
    <a:srgbClr val="7ED3EC"/>
    <a:srgbClr val="C9EAF7"/>
    <a:srgbClr val="6DBCC9"/>
    <a:srgbClr val="0D387B"/>
    <a:srgbClr val="FFDD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32" autoAdjust="0"/>
    <p:restoredTop sz="93440" autoAdjust="0"/>
  </p:normalViewPr>
  <p:slideViewPr>
    <p:cSldViewPr snapToGrid="0">
      <p:cViewPr varScale="1">
        <p:scale>
          <a:sx n="100" d="100"/>
          <a:sy n="100" d="100"/>
        </p:scale>
        <p:origin x="1032" y="17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00" d="100"/>
          <a:sy n="100" d="100"/>
        </p:scale>
        <p:origin x="279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26665925"/>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svg>
</file>

<file path=ppt/media/image12.png>
</file>

<file path=ppt/media/image13.svg>
</file>

<file path=ppt/media/image14.png>
</file>

<file path=ppt/media/image2.png>
</file>

<file path=ppt/media/image3.png>
</file>

<file path=ppt/media/image4.png>
</file>

<file path=ppt/media/image5.png>
</file>

<file path=ppt/media/image6.png>
</file>

<file path=ppt/media/image7.svg>
</file>

<file path=ppt/media/image8.png>
</file>

<file path=ppt/media/image9.sv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29448B0A-9F88-49B2-94B1-21BA7981A97A}" type="datetimeFigureOut">
              <a:rPr lang="ko-KR" altLang="en-US" smtClean="0"/>
              <a:t>2024. 2. 26.</a:t>
            </a:fld>
            <a:endParaRPr lang="ko-KR" altLang="en-US"/>
          </a:p>
        </p:txBody>
      </p:sp>
      <p:sp>
        <p:nvSpPr>
          <p:cNvPr id="4" name="슬라이드 이미지 개체 틀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C3B8AD96-A6F8-4382-A3C4-702298341E4F}" type="slidenum">
              <a:rPr lang="ko-KR" altLang="en-US" smtClean="0"/>
              <a:t>‹#›</a:t>
            </a:fld>
            <a:endParaRPr lang="ko-KR" altLang="en-US"/>
          </a:p>
        </p:txBody>
      </p:sp>
    </p:spTree>
    <p:extLst>
      <p:ext uri="{BB962C8B-B14F-4D97-AF65-F5344CB8AC3E}">
        <p14:creationId xmlns:p14="http://schemas.microsoft.com/office/powerpoint/2010/main" val="3302236378"/>
      </p:ext>
    </p:extLst>
  </p:cSld>
  <p:clrMap bg1="lt1" tx1="dk1" bg2="lt2" tx2="dk2" accent1="accent1" accent2="accent2" accent3="accent3" accent4="accent4" accent5="accent5" accent6="accent6" hlink="hlink" folHlink="folHlink"/>
  <p:hf sldNum="0"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Tree>
    <p:extLst>
      <p:ext uri="{BB962C8B-B14F-4D97-AF65-F5344CB8AC3E}">
        <p14:creationId xmlns:p14="http://schemas.microsoft.com/office/powerpoint/2010/main" val="1305369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27633264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5940024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1927535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523001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3445416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1449005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33334534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2693680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15255824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R" altLang="en-US" dirty="0"/>
          </a:p>
        </p:txBody>
      </p:sp>
    </p:spTree>
    <p:extLst>
      <p:ext uri="{BB962C8B-B14F-4D97-AF65-F5344CB8AC3E}">
        <p14:creationId xmlns:p14="http://schemas.microsoft.com/office/powerpoint/2010/main" val="1835570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28747941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Tree>
    <p:extLst>
      <p:ext uri="{BB962C8B-B14F-4D97-AF65-F5344CB8AC3E}">
        <p14:creationId xmlns:p14="http://schemas.microsoft.com/office/powerpoint/2010/main" val="39211569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sp>
        <p:nvSpPr>
          <p:cNvPr id="7" name="직사각형 6"/>
          <p:cNvSpPr/>
          <p:nvPr userDrawn="1"/>
        </p:nvSpPr>
        <p:spPr>
          <a:xfrm>
            <a:off x="0" y="4074290"/>
            <a:ext cx="12192001" cy="27837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b="0" i="0" dirty="0">
              <a:latin typeface="Cambria" panose="02040503050406030204" pitchFamily="18" charset="0"/>
            </a:endParaRPr>
          </a:p>
        </p:txBody>
      </p:sp>
      <p:sp>
        <p:nvSpPr>
          <p:cNvPr id="2" name="Title 1"/>
          <p:cNvSpPr>
            <a:spLocks noGrp="1"/>
          </p:cNvSpPr>
          <p:nvPr>
            <p:ph type="ctrTitle"/>
          </p:nvPr>
        </p:nvSpPr>
        <p:spPr>
          <a:xfrm>
            <a:off x="336000" y="1666613"/>
            <a:ext cx="11520000" cy="2082504"/>
          </a:xfrm>
        </p:spPr>
        <p:txBody>
          <a:bodyPr anchor="ctr" anchorCtr="0">
            <a:normAutofit/>
          </a:bodyPr>
          <a:lstStyle>
            <a:lvl1pPr algn="l">
              <a:lnSpc>
                <a:spcPts val="5400"/>
              </a:lnSpc>
              <a:defRPr sz="4000" b="1" i="0">
                <a:solidFill>
                  <a:srgbClr val="0064AE"/>
                </a:solidFill>
                <a:latin typeface="나눔스퀘어" panose="020B0600000101010101" pitchFamily="50" charset="-127"/>
                <a:ea typeface="나눔스퀘어" panose="020B0600000101010101" pitchFamily="50" charset="-127"/>
                <a:cs typeface="나눔스퀘어" panose="020B0600000101010101" pitchFamily="50" charset="-127"/>
              </a:defRPr>
            </a:lvl1pPr>
          </a:lstStyle>
          <a:p>
            <a:r>
              <a:rPr lang="ko-KR" altLang="en-US" dirty="0"/>
              <a:t>마스터 제목 스타일 편집</a:t>
            </a:r>
            <a:endParaRPr lang="en-US" dirty="0"/>
          </a:p>
        </p:txBody>
      </p:sp>
      <p:sp>
        <p:nvSpPr>
          <p:cNvPr id="3" name="Subtitle 2"/>
          <p:cNvSpPr>
            <a:spLocks noGrp="1"/>
          </p:cNvSpPr>
          <p:nvPr>
            <p:ph type="subTitle" idx="1" hasCustomPrompt="1"/>
          </p:nvPr>
        </p:nvSpPr>
        <p:spPr>
          <a:xfrm>
            <a:off x="336000" y="4363656"/>
            <a:ext cx="11520000" cy="2082864"/>
          </a:xfrm>
        </p:spPr>
        <p:txBody>
          <a:bodyPr anchor="ctr" anchorCtr="0">
            <a:normAutofit/>
          </a:bodyPr>
          <a:lstStyle>
            <a:lvl1pPr marL="0" indent="0" algn="r">
              <a:lnSpc>
                <a:spcPct val="120000"/>
              </a:lnSpc>
              <a:buNone/>
              <a:defRPr sz="2800" b="1" i="0">
                <a:solidFill>
                  <a:schemeClr val="tx1"/>
                </a:solidFill>
                <a:latin typeface="나눔스퀘어" panose="020B0600000101010101" pitchFamily="50" charset="-127"/>
                <a:ea typeface="나눔스퀘어" panose="020B0600000101010101" pitchFamily="50" charset="-127"/>
                <a:cs typeface="나눔스퀘어" panose="020B0600000101010101" pitchFamily="50" charset="-12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dirty="0"/>
              <a:t>마스터 부제목 스타일 편집</a:t>
            </a:r>
            <a:endParaRPr lang="en-US" dirty="0"/>
          </a:p>
        </p:txBody>
      </p:sp>
      <p:cxnSp>
        <p:nvCxnSpPr>
          <p:cNvPr id="10" name="직선 연결선 8"/>
          <p:cNvCxnSpPr/>
          <p:nvPr userDrawn="1"/>
        </p:nvCxnSpPr>
        <p:spPr>
          <a:xfrm>
            <a:off x="336000" y="6446520"/>
            <a:ext cx="11520000" cy="0"/>
          </a:xfrm>
          <a:prstGeom prst="line">
            <a:avLst/>
          </a:prstGeom>
          <a:ln>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1" name="Subtitle 2"/>
          <p:cNvSpPr txBox="1">
            <a:spLocks/>
          </p:cNvSpPr>
          <p:nvPr userDrawn="1"/>
        </p:nvSpPr>
        <p:spPr>
          <a:xfrm>
            <a:off x="1056000" y="1013359"/>
            <a:ext cx="10080000" cy="568622"/>
          </a:xfrm>
          <a:prstGeom prst="rect">
            <a:avLst/>
          </a:prstGeom>
        </p:spPr>
        <p:txBody>
          <a:bodyPr vert="horz" lIns="91440" tIns="45720" rIns="91440" bIns="45720" rtlCol="0">
            <a:normAutofit/>
          </a:bodyPr>
          <a:lstStyle>
            <a:lvl1pPr marL="0" indent="0" algn="r" defTabSz="914400" rtl="0" eaLnBrk="1" latinLnBrk="1" hangingPunct="1">
              <a:lnSpc>
                <a:spcPct val="90000"/>
              </a:lnSpc>
              <a:spcBef>
                <a:spcPts val="1000"/>
              </a:spcBef>
              <a:buFont typeface="Arial" panose="020B0604020202020204" pitchFamily="34" charset="0"/>
              <a:buNone/>
              <a:defRPr sz="2800" b="1" i="0" kern="1200">
                <a:solidFill>
                  <a:schemeClr val="bg1"/>
                </a:solidFill>
                <a:latin typeface="나눔스퀘어" charset="-127"/>
                <a:ea typeface="나눔스퀘어" charset="-127"/>
                <a:cs typeface="나눔스퀘어" charset="-127"/>
              </a:defRPr>
            </a:lvl1pPr>
            <a:lvl2pPr marL="457200" indent="0" algn="ctr" defTabSz="914400" rtl="0" eaLnBrk="1" latinLnBrk="1"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1"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2400" dirty="0">
              <a:solidFill>
                <a:schemeClr val="tx1"/>
              </a:solidFill>
            </a:endParaRPr>
          </a:p>
        </p:txBody>
      </p:sp>
      <p:sp>
        <p:nvSpPr>
          <p:cNvPr id="14" name="내용 개체 틀 13"/>
          <p:cNvSpPr>
            <a:spLocks noGrp="1"/>
          </p:cNvSpPr>
          <p:nvPr>
            <p:ph sz="quarter" idx="13"/>
          </p:nvPr>
        </p:nvSpPr>
        <p:spPr>
          <a:xfrm>
            <a:off x="336000" y="1055029"/>
            <a:ext cx="11520000" cy="569913"/>
          </a:xfrm>
        </p:spPr>
        <p:txBody>
          <a:bodyPr anchor="ctr" anchorCtr="0">
            <a:normAutofit/>
          </a:bodyPr>
          <a:lstStyle>
            <a:lvl1pPr marL="0" indent="0">
              <a:buNone/>
              <a:defRPr sz="2400" b="1" i="0">
                <a:latin typeface="나눔스퀘어" panose="020B0600000101010101" pitchFamily="50" charset="-127"/>
                <a:ea typeface="나눔스퀘어" panose="020B0600000101010101" pitchFamily="50" charset="-127"/>
                <a:cs typeface="나눔스퀘어" panose="020B0600000101010101" pitchFamily="50" charset="-127"/>
              </a:defRPr>
            </a:lvl1pPr>
          </a:lstStyle>
          <a:p>
            <a:pPr lvl="0"/>
            <a:r>
              <a:rPr kumimoji="1" lang="ko-KR" altLang="en-US" dirty="0"/>
              <a:t>마스터 텍스트 스타일을 편집하려면 클릭</a:t>
            </a:r>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464" y="76201"/>
            <a:ext cx="2656484" cy="594323"/>
          </a:xfrm>
          <a:prstGeom prst="rect">
            <a:avLst/>
          </a:prstGeom>
        </p:spPr>
      </p:pic>
      <p:pic>
        <p:nvPicPr>
          <p:cNvPr id="15" name="Picture 3">
            <a:extLst>
              <a:ext uri="{FF2B5EF4-FFF2-40B4-BE49-F238E27FC236}">
                <a16:creationId xmlns:a16="http://schemas.microsoft.com/office/drawing/2014/main" id="{DDE2F447-DD28-984A-88BC-3E410DB6CE88}"/>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190999" y="-26503"/>
            <a:ext cx="2032246" cy="78176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1512459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제목 및 내용">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96000" y="1316292"/>
            <a:ext cx="10800000" cy="5134605"/>
          </a:xfrm>
        </p:spPr>
        <p:txBody>
          <a:bodyPr/>
          <a:lstStyle>
            <a:lvl1pPr marL="228600" indent="-228600">
              <a:lnSpc>
                <a:spcPct val="150000"/>
              </a:lnSpc>
              <a:buFont typeface="Wingdings" pitchFamily="2" charset="2"/>
              <a:buChar char="§"/>
              <a:defRPr sz="2400" b="0">
                <a:solidFill>
                  <a:schemeClr val="tx1">
                    <a:lumMod val="85000"/>
                    <a:lumOff val="15000"/>
                  </a:schemeClr>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nSpc>
                <a:spcPct val="150000"/>
              </a:lnSpc>
              <a:spcBef>
                <a:spcPts val="0"/>
              </a:spcBef>
              <a:buSzPct val="75000"/>
              <a:buFont typeface="Wingdings" pitchFamily="2" charset="2"/>
              <a:buChar char="Ø"/>
              <a:defRPr sz="2000">
                <a:solidFill>
                  <a:schemeClr val="tx1">
                    <a:lumMod val="85000"/>
                    <a:lumOff val="15000"/>
                  </a:schemeClr>
                </a:solidFill>
                <a:latin typeface="나눔고딕" panose="020D0604000000000000" pitchFamily="34" charset="-127"/>
                <a:ea typeface="나눔고딕" panose="020D0604000000000000" pitchFamily="34" charset="-127"/>
                <a:cs typeface="나눔고딕" panose="020D0604000000000000" pitchFamily="34" charset="-127"/>
              </a:defRPr>
            </a:lvl2pPr>
            <a:lvl3pPr marL="1143000" indent="-228600">
              <a:buFont typeface="나눔고딕" panose="020D0604000000000000" pitchFamily="50" charset="-127"/>
              <a:buChar char="-"/>
              <a:defRPr sz="1800">
                <a:solidFill>
                  <a:schemeClr val="tx1">
                    <a:lumMod val="85000"/>
                    <a:lumOff val="15000"/>
                  </a:schemeClr>
                </a:solidFill>
                <a:latin typeface="나눔고딕" panose="020D0604000000000000" pitchFamily="34" charset="-127"/>
                <a:ea typeface="나눔고딕" panose="020D0604000000000000" pitchFamily="34" charset="-127"/>
                <a:cs typeface="나눔고딕" panose="020D0604000000000000" pitchFamily="34" charset="-127"/>
              </a:defRPr>
            </a:lvl3pPr>
            <a:lvl4pPr>
              <a:defRPr>
                <a:latin typeface="나눔스퀘어" charset="-127"/>
                <a:ea typeface="나눔스퀘어" charset="-127"/>
                <a:cs typeface="나눔스퀘어" charset="-127"/>
              </a:defRPr>
            </a:lvl4pPr>
            <a:lvl5pPr>
              <a:defRPr>
                <a:latin typeface="나눔스퀘어" charset="-127"/>
                <a:ea typeface="나눔스퀘어" charset="-127"/>
                <a:cs typeface="나눔스퀘어" charset="-127"/>
              </a:defRPr>
            </a:lvl5pPr>
          </a:lstStyle>
          <a:p>
            <a:pPr lvl="0"/>
            <a:r>
              <a:rPr lang="ko-KR" altLang="en-US" dirty="0"/>
              <a:t>첫번째 수준</a:t>
            </a:r>
          </a:p>
          <a:p>
            <a:pPr lvl="1"/>
            <a:r>
              <a:rPr lang="ko-KR" altLang="en-US" dirty="0"/>
              <a:t>두 번째 수준</a:t>
            </a:r>
            <a:endParaRPr lang="en-US" altLang="ko-KR" dirty="0"/>
          </a:p>
          <a:p>
            <a:pPr lvl="2"/>
            <a:r>
              <a:rPr lang="ko-KR" altLang="en-US" dirty="0"/>
              <a:t>세번째 수준</a:t>
            </a:r>
            <a:endParaRPr lang="en-US" altLang="ko-KR" dirty="0"/>
          </a:p>
          <a:p>
            <a:pPr lvl="2"/>
            <a:endParaRPr lang="en-US" altLang="ko-KR" dirty="0"/>
          </a:p>
          <a:p>
            <a:pPr lvl="1"/>
            <a:endParaRPr lang="ko-KR" altLang="en-US" dirty="0"/>
          </a:p>
        </p:txBody>
      </p:sp>
      <p:cxnSp>
        <p:nvCxnSpPr>
          <p:cNvPr id="18" name="직선 연결선 8"/>
          <p:cNvCxnSpPr/>
          <p:nvPr userDrawn="1"/>
        </p:nvCxnSpPr>
        <p:spPr>
          <a:xfrm>
            <a:off x="336000" y="6486276"/>
            <a:ext cx="11520000" cy="0"/>
          </a:xfrm>
          <a:prstGeom prst="line">
            <a:avLst/>
          </a:prstGeom>
          <a:ln w="25400">
            <a:solidFill>
              <a:srgbClr val="0060A7"/>
            </a:solidFill>
          </a:ln>
        </p:spPr>
        <p:style>
          <a:lnRef idx="1">
            <a:schemeClr val="accent1"/>
          </a:lnRef>
          <a:fillRef idx="0">
            <a:schemeClr val="accent1"/>
          </a:fillRef>
          <a:effectRef idx="0">
            <a:schemeClr val="accent1"/>
          </a:effectRef>
          <a:fontRef idx="minor">
            <a:schemeClr val="tx1"/>
          </a:fontRef>
        </p:style>
      </p:cxnSp>
      <p:sp>
        <p:nvSpPr>
          <p:cNvPr id="27" name="텍스트 개체 틀 26"/>
          <p:cNvSpPr>
            <a:spLocks noGrp="1"/>
          </p:cNvSpPr>
          <p:nvPr>
            <p:ph type="body" sz="quarter" idx="15"/>
          </p:nvPr>
        </p:nvSpPr>
        <p:spPr>
          <a:xfrm>
            <a:off x="578" y="754735"/>
            <a:ext cx="12193200" cy="540000"/>
          </a:xfrm>
          <a:solidFill>
            <a:srgbClr val="0064AE">
              <a:alpha val="90000"/>
            </a:srgbClr>
          </a:solidFill>
        </p:spPr>
        <p:txBody>
          <a:bodyPr anchor="ctr" anchorCtr="0">
            <a:normAutofit/>
          </a:bodyPr>
          <a:lstStyle>
            <a:lvl1pPr marL="179388" indent="0" latinLnBrk="0">
              <a:buNone/>
              <a:tabLst/>
              <a:defRPr sz="2800" b="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stStyle>
          <a:p>
            <a:pPr lvl="0"/>
            <a:r>
              <a:rPr kumimoji="1" lang="ko-KR" altLang="en-US" dirty="0"/>
              <a:t>마스터 텍스트 스타일을 편집하려면 클릭</a:t>
            </a:r>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464" y="76201"/>
            <a:ext cx="2656484" cy="594323"/>
          </a:xfrm>
          <a:prstGeom prst="rect">
            <a:avLst/>
          </a:prstGeom>
        </p:spPr>
      </p:pic>
      <p:sp>
        <p:nvSpPr>
          <p:cNvPr id="11" name="Slide Number Placeholder 4"/>
          <p:cNvSpPr>
            <a:spLocks noGrp="1"/>
          </p:cNvSpPr>
          <p:nvPr>
            <p:ph type="sldNum" sz="quarter" idx="12"/>
          </p:nvPr>
        </p:nvSpPr>
        <p:spPr>
          <a:xfrm>
            <a:off x="11496000" y="6507834"/>
            <a:ext cx="696000" cy="402123"/>
          </a:xfrm>
        </p:spPr>
        <p:txBody>
          <a:bodyPr/>
          <a:lstStyle>
            <a:lvl1pPr algn="ctr">
              <a:defRPr sz="1200" b="0">
                <a:latin typeface="나눔고딕" panose="020D0604000000000000" pitchFamily="34" charset="-127"/>
                <a:ea typeface="나눔고딕" panose="020D0604000000000000" pitchFamily="34" charset="-127"/>
                <a:cs typeface="나눔고딕" panose="020D0604000000000000" pitchFamily="34" charset="-127"/>
              </a:defRPr>
            </a:lvl1pPr>
          </a:lstStyle>
          <a:p>
            <a:fld id="{27D60CB1-09EB-4291-8CCF-8426F42DF4D1}" type="slidenum">
              <a:rPr lang="ko-KR" altLang="en-US" smtClean="0"/>
              <a:pPr/>
              <a:t>‹#›</a:t>
            </a:fld>
            <a:endParaRPr lang="ko-KR" altLang="en-US" dirty="0"/>
          </a:p>
        </p:txBody>
      </p:sp>
      <p:pic>
        <p:nvPicPr>
          <p:cNvPr id="13" name="Picture 3">
            <a:extLst>
              <a:ext uri="{FF2B5EF4-FFF2-40B4-BE49-F238E27FC236}">
                <a16:creationId xmlns:a16="http://schemas.microsoft.com/office/drawing/2014/main" id="{8A720740-A5DF-AF4D-BF3A-283B28921A9B}"/>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190999" y="-26503"/>
            <a:ext cx="2032246" cy="78176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3899758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제목 및 내용">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96000" y="1316292"/>
            <a:ext cx="10800000" cy="5134605"/>
          </a:xfrm>
        </p:spPr>
        <p:txBody>
          <a:bodyPr/>
          <a:lstStyle>
            <a:lvl1pPr marL="228600" indent="-228600">
              <a:lnSpc>
                <a:spcPct val="150000"/>
              </a:lnSpc>
              <a:buFont typeface="Wingdings" pitchFamily="2" charset="2"/>
              <a:buChar char="§"/>
              <a:defRPr sz="2400" b="0">
                <a:solidFill>
                  <a:schemeClr val="tx1">
                    <a:lumMod val="85000"/>
                    <a:lumOff val="15000"/>
                  </a:schemeClr>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nSpc>
                <a:spcPct val="150000"/>
              </a:lnSpc>
              <a:spcBef>
                <a:spcPts val="0"/>
              </a:spcBef>
              <a:buSzPct val="75000"/>
              <a:buFont typeface="Wingdings" pitchFamily="2" charset="2"/>
              <a:buChar char="Ø"/>
              <a:defRPr sz="2000">
                <a:solidFill>
                  <a:schemeClr val="tx1">
                    <a:lumMod val="85000"/>
                    <a:lumOff val="15000"/>
                  </a:schemeClr>
                </a:solidFill>
                <a:latin typeface="나눔고딕" panose="020D0604000000000000" pitchFamily="34" charset="-127"/>
                <a:ea typeface="나눔고딕" panose="020D0604000000000000" pitchFamily="34" charset="-127"/>
                <a:cs typeface="나눔고딕" panose="020D0604000000000000" pitchFamily="34" charset="-127"/>
              </a:defRPr>
            </a:lvl2pPr>
            <a:lvl3pPr marL="1143000" indent="-228600">
              <a:buFont typeface="나눔고딕" panose="020D0604000000000000" pitchFamily="50" charset="-127"/>
              <a:buChar char="-"/>
              <a:defRPr sz="1800">
                <a:solidFill>
                  <a:schemeClr val="tx1">
                    <a:lumMod val="85000"/>
                    <a:lumOff val="15000"/>
                  </a:schemeClr>
                </a:solidFill>
                <a:latin typeface="나눔고딕" panose="020D0604000000000000" pitchFamily="34" charset="-127"/>
                <a:ea typeface="나눔고딕" panose="020D0604000000000000" pitchFamily="34" charset="-127"/>
                <a:cs typeface="나눔고딕" panose="020D0604000000000000" pitchFamily="34" charset="-127"/>
              </a:defRPr>
            </a:lvl3pPr>
            <a:lvl4pPr>
              <a:defRPr>
                <a:latin typeface="나눔스퀘어" charset="-127"/>
                <a:ea typeface="나눔스퀘어" charset="-127"/>
                <a:cs typeface="나눔스퀘어" charset="-127"/>
              </a:defRPr>
            </a:lvl4pPr>
            <a:lvl5pPr>
              <a:defRPr>
                <a:latin typeface="나눔스퀘어" charset="-127"/>
                <a:ea typeface="나눔스퀘어" charset="-127"/>
                <a:cs typeface="나눔스퀘어" charset="-127"/>
              </a:defRPr>
            </a:lvl5pPr>
          </a:lstStyle>
          <a:p>
            <a:pPr lvl="0"/>
            <a:r>
              <a:rPr lang="ko-KR" altLang="en-US" dirty="0"/>
              <a:t>첫번째 수준</a:t>
            </a:r>
          </a:p>
          <a:p>
            <a:pPr lvl="1"/>
            <a:r>
              <a:rPr lang="ko-KR" altLang="en-US" dirty="0"/>
              <a:t>두 번째 수준</a:t>
            </a:r>
            <a:endParaRPr lang="en-US" altLang="ko-KR" dirty="0"/>
          </a:p>
          <a:p>
            <a:pPr lvl="2"/>
            <a:r>
              <a:rPr lang="ko-KR" altLang="en-US" dirty="0"/>
              <a:t>세번째 수준</a:t>
            </a:r>
            <a:endParaRPr lang="en-US" altLang="ko-KR" dirty="0"/>
          </a:p>
          <a:p>
            <a:pPr lvl="2"/>
            <a:endParaRPr lang="en-US" altLang="ko-KR" dirty="0"/>
          </a:p>
          <a:p>
            <a:pPr lvl="1"/>
            <a:endParaRPr lang="ko-KR" altLang="en-US" dirty="0"/>
          </a:p>
        </p:txBody>
      </p:sp>
      <p:cxnSp>
        <p:nvCxnSpPr>
          <p:cNvPr id="18" name="직선 연결선 8"/>
          <p:cNvCxnSpPr/>
          <p:nvPr userDrawn="1"/>
        </p:nvCxnSpPr>
        <p:spPr>
          <a:xfrm>
            <a:off x="336000" y="6020763"/>
            <a:ext cx="11520000" cy="0"/>
          </a:xfrm>
          <a:prstGeom prst="line">
            <a:avLst/>
          </a:prstGeom>
          <a:ln w="25400">
            <a:solidFill>
              <a:srgbClr val="0060A7"/>
            </a:solidFill>
          </a:ln>
        </p:spPr>
        <p:style>
          <a:lnRef idx="1">
            <a:schemeClr val="accent1"/>
          </a:lnRef>
          <a:fillRef idx="0">
            <a:schemeClr val="accent1"/>
          </a:fillRef>
          <a:effectRef idx="0">
            <a:schemeClr val="accent1"/>
          </a:effectRef>
          <a:fontRef idx="minor">
            <a:schemeClr val="tx1"/>
          </a:fontRef>
        </p:style>
      </p:cxnSp>
      <p:sp>
        <p:nvSpPr>
          <p:cNvPr id="27" name="텍스트 개체 틀 26"/>
          <p:cNvSpPr>
            <a:spLocks noGrp="1"/>
          </p:cNvSpPr>
          <p:nvPr>
            <p:ph type="body" sz="quarter" idx="15"/>
          </p:nvPr>
        </p:nvSpPr>
        <p:spPr>
          <a:xfrm>
            <a:off x="578" y="754735"/>
            <a:ext cx="12193200" cy="540000"/>
          </a:xfrm>
          <a:solidFill>
            <a:srgbClr val="0064AE">
              <a:alpha val="90000"/>
            </a:srgbClr>
          </a:solidFill>
        </p:spPr>
        <p:txBody>
          <a:bodyPr anchor="ctr" anchorCtr="0">
            <a:normAutofit/>
          </a:bodyPr>
          <a:lstStyle>
            <a:lvl1pPr marL="179388" indent="0" latinLnBrk="0">
              <a:buNone/>
              <a:tabLst/>
              <a:defRPr sz="2800" b="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stStyle>
          <a:p>
            <a:pPr lvl="0"/>
            <a:r>
              <a:rPr kumimoji="1" lang="ko-KR" altLang="en-US" dirty="0"/>
              <a:t>마스터 텍스트 스타일을 편집하려면 클릭</a:t>
            </a:r>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464" y="76201"/>
            <a:ext cx="2656484" cy="594323"/>
          </a:xfrm>
          <a:prstGeom prst="rect">
            <a:avLst/>
          </a:prstGeom>
        </p:spPr>
      </p:pic>
      <p:sp>
        <p:nvSpPr>
          <p:cNvPr id="11" name="Slide Number Placeholder 4"/>
          <p:cNvSpPr>
            <a:spLocks noGrp="1"/>
          </p:cNvSpPr>
          <p:nvPr>
            <p:ph type="sldNum" sz="quarter" idx="12"/>
          </p:nvPr>
        </p:nvSpPr>
        <p:spPr>
          <a:xfrm>
            <a:off x="11496000" y="6507834"/>
            <a:ext cx="696000" cy="402123"/>
          </a:xfrm>
        </p:spPr>
        <p:txBody>
          <a:bodyPr/>
          <a:lstStyle>
            <a:lvl1pPr algn="ctr">
              <a:defRPr sz="1200" b="0">
                <a:latin typeface="나눔고딕" panose="020D0604000000000000" pitchFamily="34" charset="-127"/>
                <a:ea typeface="나눔고딕" panose="020D0604000000000000" pitchFamily="34" charset="-127"/>
                <a:cs typeface="나눔고딕" panose="020D0604000000000000" pitchFamily="34" charset="-127"/>
              </a:defRPr>
            </a:lvl1pPr>
          </a:lstStyle>
          <a:p>
            <a:fld id="{27D60CB1-09EB-4291-8CCF-8426F42DF4D1}" type="slidenum">
              <a:rPr lang="ko-KR" altLang="en-US" smtClean="0"/>
              <a:pPr/>
              <a:t>‹#›</a:t>
            </a:fld>
            <a:endParaRPr lang="ko-KR" altLang="en-US" dirty="0"/>
          </a:p>
        </p:txBody>
      </p:sp>
      <p:pic>
        <p:nvPicPr>
          <p:cNvPr id="13" name="Picture 3">
            <a:extLst>
              <a:ext uri="{FF2B5EF4-FFF2-40B4-BE49-F238E27FC236}">
                <a16:creationId xmlns:a16="http://schemas.microsoft.com/office/drawing/2014/main" id="{8A720740-A5DF-AF4D-BF3A-283B28921A9B}"/>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190999" y="-26503"/>
            <a:ext cx="2032246" cy="78176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1028021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제목 및 내용">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96000" y="1316292"/>
            <a:ext cx="10800000" cy="5134605"/>
          </a:xfrm>
        </p:spPr>
        <p:txBody>
          <a:bodyPr/>
          <a:lstStyle>
            <a:lvl1pPr marL="228600" indent="-228600">
              <a:lnSpc>
                <a:spcPct val="150000"/>
              </a:lnSpc>
              <a:buFont typeface="Wingdings" pitchFamily="2" charset="2"/>
              <a:buChar char="§"/>
              <a:defRPr sz="2400" b="0">
                <a:solidFill>
                  <a:schemeClr val="tx1">
                    <a:lumMod val="85000"/>
                    <a:lumOff val="15000"/>
                  </a:schemeClr>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nSpc>
                <a:spcPct val="150000"/>
              </a:lnSpc>
              <a:spcBef>
                <a:spcPts val="0"/>
              </a:spcBef>
              <a:buSzPct val="75000"/>
              <a:buFont typeface="Wingdings" pitchFamily="2" charset="2"/>
              <a:buChar char="Ø"/>
              <a:defRPr sz="2000">
                <a:solidFill>
                  <a:schemeClr val="tx1">
                    <a:lumMod val="85000"/>
                    <a:lumOff val="15000"/>
                  </a:schemeClr>
                </a:solidFill>
                <a:latin typeface="나눔고딕" panose="020D0604000000000000" pitchFamily="34" charset="-127"/>
                <a:ea typeface="나눔고딕" panose="020D0604000000000000" pitchFamily="34" charset="-127"/>
                <a:cs typeface="나눔고딕" panose="020D0604000000000000" pitchFamily="34" charset="-127"/>
              </a:defRPr>
            </a:lvl2pPr>
            <a:lvl3pPr marL="1143000" indent="-228600">
              <a:buFont typeface="나눔고딕" panose="020D0604000000000000" pitchFamily="50" charset="-127"/>
              <a:buChar char="-"/>
              <a:defRPr sz="1800">
                <a:solidFill>
                  <a:schemeClr val="tx1">
                    <a:lumMod val="85000"/>
                    <a:lumOff val="15000"/>
                  </a:schemeClr>
                </a:solidFill>
                <a:latin typeface="나눔고딕" panose="020D0604000000000000" pitchFamily="34" charset="-127"/>
                <a:ea typeface="나눔고딕" panose="020D0604000000000000" pitchFamily="34" charset="-127"/>
                <a:cs typeface="나눔고딕" panose="020D0604000000000000" pitchFamily="34" charset="-127"/>
              </a:defRPr>
            </a:lvl3pPr>
            <a:lvl4pPr>
              <a:defRPr>
                <a:latin typeface="나눔스퀘어" charset="-127"/>
                <a:ea typeface="나눔스퀘어" charset="-127"/>
                <a:cs typeface="나눔스퀘어" charset="-127"/>
              </a:defRPr>
            </a:lvl4pPr>
            <a:lvl5pPr>
              <a:defRPr>
                <a:latin typeface="나눔스퀘어" charset="-127"/>
                <a:ea typeface="나눔스퀘어" charset="-127"/>
                <a:cs typeface="나눔스퀘어" charset="-127"/>
              </a:defRPr>
            </a:lvl5pPr>
          </a:lstStyle>
          <a:p>
            <a:pPr lvl="0"/>
            <a:r>
              <a:rPr lang="ko-KR" altLang="en-US" dirty="0"/>
              <a:t>첫번째 수준</a:t>
            </a:r>
          </a:p>
          <a:p>
            <a:pPr lvl="1"/>
            <a:r>
              <a:rPr lang="ko-KR" altLang="en-US" dirty="0"/>
              <a:t>두 번째 수준</a:t>
            </a:r>
            <a:endParaRPr lang="en-US" altLang="ko-KR" dirty="0"/>
          </a:p>
          <a:p>
            <a:pPr lvl="2"/>
            <a:r>
              <a:rPr lang="ko-KR" altLang="en-US" dirty="0"/>
              <a:t>세번째 수준</a:t>
            </a:r>
            <a:endParaRPr lang="en-US" altLang="ko-KR" dirty="0"/>
          </a:p>
          <a:p>
            <a:pPr lvl="2"/>
            <a:endParaRPr lang="en-US" altLang="ko-KR" dirty="0"/>
          </a:p>
          <a:p>
            <a:pPr lvl="1"/>
            <a:endParaRPr lang="ko-KR" altLang="en-US" dirty="0"/>
          </a:p>
        </p:txBody>
      </p:sp>
      <p:cxnSp>
        <p:nvCxnSpPr>
          <p:cNvPr id="18" name="직선 연결선 8"/>
          <p:cNvCxnSpPr/>
          <p:nvPr userDrawn="1"/>
        </p:nvCxnSpPr>
        <p:spPr>
          <a:xfrm>
            <a:off x="336000" y="6020763"/>
            <a:ext cx="11520000" cy="0"/>
          </a:xfrm>
          <a:prstGeom prst="line">
            <a:avLst/>
          </a:prstGeom>
          <a:ln w="25400">
            <a:solidFill>
              <a:srgbClr val="0060A7"/>
            </a:solidFill>
          </a:ln>
        </p:spPr>
        <p:style>
          <a:lnRef idx="1">
            <a:schemeClr val="accent1"/>
          </a:lnRef>
          <a:fillRef idx="0">
            <a:schemeClr val="accent1"/>
          </a:fillRef>
          <a:effectRef idx="0">
            <a:schemeClr val="accent1"/>
          </a:effectRef>
          <a:fontRef idx="minor">
            <a:schemeClr val="tx1"/>
          </a:fontRef>
        </p:style>
      </p:cxnSp>
      <p:sp>
        <p:nvSpPr>
          <p:cNvPr id="27" name="텍스트 개체 틀 26"/>
          <p:cNvSpPr>
            <a:spLocks noGrp="1"/>
          </p:cNvSpPr>
          <p:nvPr>
            <p:ph type="body" sz="quarter" idx="15"/>
          </p:nvPr>
        </p:nvSpPr>
        <p:spPr>
          <a:xfrm>
            <a:off x="578" y="754735"/>
            <a:ext cx="12193200" cy="540000"/>
          </a:xfrm>
          <a:solidFill>
            <a:srgbClr val="0064AE">
              <a:alpha val="90000"/>
            </a:srgbClr>
          </a:solidFill>
        </p:spPr>
        <p:txBody>
          <a:bodyPr anchor="ctr" anchorCtr="0">
            <a:normAutofit/>
          </a:bodyPr>
          <a:lstStyle>
            <a:lvl1pPr marL="179388" indent="0" latinLnBrk="0">
              <a:buNone/>
              <a:tabLst/>
              <a:defRPr sz="2800" b="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stStyle>
          <a:p>
            <a:pPr lvl="0"/>
            <a:r>
              <a:rPr kumimoji="1" lang="ko-KR" altLang="en-US" dirty="0"/>
              <a:t>마스터 텍스트 스타일을 편집하려면 클릭</a:t>
            </a:r>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464" y="76201"/>
            <a:ext cx="2656484" cy="594323"/>
          </a:xfrm>
          <a:prstGeom prst="rect">
            <a:avLst/>
          </a:prstGeom>
        </p:spPr>
      </p:pic>
      <p:sp>
        <p:nvSpPr>
          <p:cNvPr id="11" name="Slide Number Placeholder 4"/>
          <p:cNvSpPr>
            <a:spLocks noGrp="1"/>
          </p:cNvSpPr>
          <p:nvPr>
            <p:ph type="sldNum" sz="quarter" idx="12"/>
          </p:nvPr>
        </p:nvSpPr>
        <p:spPr>
          <a:xfrm>
            <a:off x="11496000" y="6507834"/>
            <a:ext cx="696000" cy="402123"/>
          </a:xfrm>
        </p:spPr>
        <p:txBody>
          <a:bodyPr/>
          <a:lstStyle>
            <a:lvl1pPr algn="ctr">
              <a:defRPr sz="1200" b="0">
                <a:latin typeface="나눔고딕" panose="020D0604000000000000" pitchFamily="34" charset="-127"/>
                <a:ea typeface="나눔고딕" panose="020D0604000000000000" pitchFamily="34" charset="-127"/>
                <a:cs typeface="나눔고딕" panose="020D0604000000000000" pitchFamily="34" charset="-127"/>
              </a:defRPr>
            </a:lvl1pPr>
          </a:lstStyle>
          <a:p>
            <a:fld id="{27D60CB1-09EB-4291-8CCF-8426F42DF4D1}" type="slidenum">
              <a:rPr lang="ko-KR" altLang="en-US" smtClean="0"/>
              <a:pPr/>
              <a:t>‹#›</a:t>
            </a:fld>
            <a:endParaRPr lang="ko-KR" altLang="en-US" dirty="0"/>
          </a:p>
        </p:txBody>
      </p:sp>
      <p:pic>
        <p:nvPicPr>
          <p:cNvPr id="13" name="Picture 3">
            <a:extLst>
              <a:ext uri="{FF2B5EF4-FFF2-40B4-BE49-F238E27FC236}">
                <a16:creationId xmlns:a16="http://schemas.microsoft.com/office/drawing/2014/main" id="{8A720740-A5DF-AF4D-BF3A-283B28921A9B}"/>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190999" y="-26503"/>
            <a:ext cx="2032246" cy="78176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1028021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spTree>
      <p:nvGrpSpPr>
        <p:cNvPr id="1" name=""/>
        <p:cNvGrpSpPr/>
        <p:nvPr/>
      </p:nvGrpSpPr>
      <p:grpSpPr>
        <a:xfrm>
          <a:off x="0" y="0"/>
          <a:ext cx="0" cy="0"/>
          <a:chOff x="0" y="0"/>
          <a:chExt cx="0" cy="0"/>
        </a:xfrm>
      </p:grpSpPr>
      <p:sp>
        <p:nvSpPr>
          <p:cNvPr id="9" name="Content Placeholder 2"/>
          <p:cNvSpPr>
            <a:spLocks noGrp="1"/>
          </p:cNvSpPr>
          <p:nvPr>
            <p:ph idx="1" hasCustomPrompt="1"/>
          </p:nvPr>
        </p:nvSpPr>
        <p:spPr>
          <a:xfrm>
            <a:off x="696000" y="1316292"/>
            <a:ext cx="10800000" cy="5134605"/>
          </a:xfrm>
        </p:spPr>
        <p:txBody>
          <a:bodyPr/>
          <a:lstStyle>
            <a:lvl1pPr>
              <a:lnSpc>
                <a:spcPct val="150000"/>
              </a:lnSpc>
              <a:defRPr sz="1800" b="1">
                <a:solidFill>
                  <a:schemeClr val="tx1">
                    <a:lumMod val="85000"/>
                    <a:lumOff val="15000"/>
                  </a:schemeClr>
                </a:solidFill>
                <a:latin typeface="나눔고딕" panose="020D0604000000000000" pitchFamily="50" charset="-127"/>
                <a:ea typeface="나눔고딕" panose="020D0604000000000000" pitchFamily="50" charset="-127"/>
                <a:cs typeface="나눔고딕" panose="020D0604000000000000" pitchFamily="50" charset="-127"/>
              </a:defRPr>
            </a:lvl1pPr>
            <a:lvl2pPr marL="685800" indent="-228600">
              <a:lnSpc>
                <a:spcPct val="150000"/>
              </a:lnSpc>
              <a:spcBef>
                <a:spcPts val="0"/>
              </a:spcBef>
              <a:buFont typeface="Wingdings" charset="2"/>
              <a:buChar char="ü"/>
              <a:defRPr sz="1700">
                <a:solidFill>
                  <a:schemeClr val="tx1">
                    <a:lumMod val="85000"/>
                    <a:lumOff val="15000"/>
                  </a:schemeClr>
                </a:solidFill>
                <a:latin typeface="나눔고딕" panose="020D0604000000000000" pitchFamily="50" charset="-127"/>
                <a:ea typeface="나눔고딕" panose="020D0604000000000000" pitchFamily="50" charset="-127"/>
                <a:cs typeface="나눔고딕" panose="020D0604000000000000" pitchFamily="50" charset="-127"/>
              </a:defRPr>
            </a:lvl2pPr>
            <a:lvl3pPr marL="1143000" indent="-228600">
              <a:buFont typeface="나눔고딕" panose="020D0604000000000000" pitchFamily="50" charset="-127"/>
              <a:buChar char="-"/>
              <a:defRPr sz="1700">
                <a:solidFill>
                  <a:schemeClr val="tx1">
                    <a:lumMod val="85000"/>
                    <a:lumOff val="15000"/>
                  </a:schemeClr>
                </a:solidFill>
                <a:latin typeface="나눔고딕" panose="020D0604000000000000" pitchFamily="50" charset="-127"/>
                <a:ea typeface="나눔고딕" panose="020D0604000000000000" pitchFamily="50" charset="-127"/>
                <a:cs typeface="나눔고딕" panose="020D0604000000000000" pitchFamily="50" charset="-127"/>
              </a:defRPr>
            </a:lvl3pPr>
            <a:lvl4pPr>
              <a:defRPr>
                <a:latin typeface="나눔스퀘어" charset="-127"/>
                <a:ea typeface="나눔스퀘어" charset="-127"/>
                <a:cs typeface="나눔스퀘어" charset="-127"/>
              </a:defRPr>
            </a:lvl4pPr>
            <a:lvl5pPr>
              <a:defRPr>
                <a:latin typeface="나눔스퀘어" charset="-127"/>
                <a:ea typeface="나눔스퀘어" charset="-127"/>
                <a:cs typeface="나눔스퀘어" charset="-127"/>
              </a:defRPr>
            </a:lvl5pPr>
          </a:lstStyle>
          <a:p>
            <a:pPr lvl="0"/>
            <a:r>
              <a:rPr lang="ko-KR" altLang="en-US" dirty="0"/>
              <a:t>첫번째 수준</a:t>
            </a:r>
          </a:p>
          <a:p>
            <a:pPr lvl="1"/>
            <a:r>
              <a:rPr lang="ko-KR" altLang="en-US" dirty="0"/>
              <a:t>두 번째 수준</a:t>
            </a:r>
            <a:endParaRPr lang="en-US" altLang="ko-KR" dirty="0"/>
          </a:p>
          <a:p>
            <a:pPr lvl="2"/>
            <a:r>
              <a:rPr lang="ko-KR" altLang="en-US" dirty="0"/>
              <a:t>세번째 수준</a:t>
            </a:r>
            <a:endParaRPr lang="en-US" altLang="ko-KR" dirty="0"/>
          </a:p>
          <a:p>
            <a:pPr lvl="2"/>
            <a:endParaRPr lang="en-US" altLang="ko-KR" dirty="0"/>
          </a:p>
          <a:p>
            <a:pPr lvl="1"/>
            <a:endParaRPr lang="ko-KR" altLang="en-US" dirty="0"/>
          </a:p>
        </p:txBody>
      </p:sp>
      <p:cxnSp>
        <p:nvCxnSpPr>
          <p:cNvPr id="10" name="직선 연결선 8"/>
          <p:cNvCxnSpPr/>
          <p:nvPr userDrawn="1"/>
        </p:nvCxnSpPr>
        <p:spPr>
          <a:xfrm>
            <a:off x="336000" y="6486276"/>
            <a:ext cx="11520000" cy="0"/>
          </a:xfrm>
          <a:prstGeom prst="line">
            <a:avLst/>
          </a:prstGeom>
          <a:ln w="25400">
            <a:solidFill>
              <a:srgbClr val="0060A7"/>
            </a:solidFill>
          </a:ln>
        </p:spPr>
        <p:style>
          <a:lnRef idx="1">
            <a:schemeClr val="accent1"/>
          </a:lnRef>
          <a:fillRef idx="0">
            <a:schemeClr val="accent1"/>
          </a:fillRef>
          <a:effectRef idx="0">
            <a:schemeClr val="accent1"/>
          </a:effectRef>
          <a:fontRef idx="minor">
            <a:schemeClr val="tx1"/>
          </a:fontRef>
        </p:style>
      </p:cxnSp>
      <p:sp>
        <p:nvSpPr>
          <p:cNvPr id="12" name="텍스트 개체 틀 26"/>
          <p:cNvSpPr>
            <a:spLocks noGrp="1"/>
          </p:cNvSpPr>
          <p:nvPr>
            <p:ph type="body" sz="quarter" idx="15"/>
          </p:nvPr>
        </p:nvSpPr>
        <p:spPr>
          <a:xfrm>
            <a:off x="578" y="754735"/>
            <a:ext cx="12193200" cy="540000"/>
          </a:xfrm>
          <a:solidFill>
            <a:srgbClr val="0064AE">
              <a:alpha val="90000"/>
            </a:srgbClr>
          </a:solidFill>
        </p:spPr>
        <p:txBody>
          <a:bodyPr anchor="ctr" anchorCtr="0">
            <a:normAutofit/>
          </a:bodyPr>
          <a:lstStyle>
            <a:lvl1pPr marL="179388" indent="0" latinLnBrk="0">
              <a:buNone/>
              <a:tabLst/>
              <a:defRPr sz="2800" b="0">
                <a:solidFill>
                  <a:schemeClr val="bg1"/>
                </a:solidFill>
                <a:latin typeface="NanumGothic" panose="020D0604000000000000" pitchFamily="34" charset="-127"/>
                <a:ea typeface="NanumGothic" panose="020D0604000000000000" pitchFamily="34" charset="-127"/>
                <a:cs typeface="NanumGothic" panose="020D0604000000000000" pitchFamily="34" charset="-127"/>
              </a:defRPr>
            </a:lvl1pPr>
          </a:lstStyle>
          <a:p>
            <a:pPr lvl="0"/>
            <a:r>
              <a:rPr kumimoji="1" lang="ko-KR" altLang="en-US" dirty="0"/>
              <a:t>마스터 텍스트 스타일을 편집하려면 클릭</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464" y="76201"/>
            <a:ext cx="2656484" cy="594323"/>
          </a:xfrm>
          <a:prstGeom prst="rect">
            <a:avLst/>
          </a:prstGeom>
        </p:spPr>
      </p:pic>
      <p:sp>
        <p:nvSpPr>
          <p:cNvPr id="18" name="Slide Number Placeholder 4"/>
          <p:cNvSpPr>
            <a:spLocks noGrp="1"/>
          </p:cNvSpPr>
          <p:nvPr>
            <p:ph type="sldNum" sz="quarter" idx="12"/>
          </p:nvPr>
        </p:nvSpPr>
        <p:spPr>
          <a:xfrm>
            <a:off x="11496000" y="6507834"/>
            <a:ext cx="690458" cy="402123"/>
          </a:xfrm>
        </p:spPr>
        <p:txBody>
          <a:bodyPr/>
          <a:lstStyle>
            <a:lvl1pPr algn="ctr">
              <a:defRPr sz="1400" b="0">
                <a:latin typeface="Myriad Apple Text" charset="0"/>
                <a:ea typeface="Myriad Apple Text" charset="0"/>
                <a:cs typeface="Myriad Apple Text" charset="0"/>
              </a:defRPr>
            </a:lvl1pPr>
          </a:lstStyle>
          <a:p>
            <a:fld id="{27D60CB1-09EB-4291-8CCF-8426F42DF4D1}" type="slidenum">
              <a:rPr lang="ko-KR" altLang="en-US" smtClean="0"/>
              <a:pPr/>
              <a:t>‹#›</a:t>
            </a:fld>
            <a:endParaRPr lang="ko-KR" altLang="en-US" dirty="0"/>
          </a:p>
        </p:txBody>
      </p:sp>
      <p:pic>
        <p:nvPicPr>
          <p:cNvPr id="14" name="Picture 3">
            <a:extLst>
              <a:ext uri="{FF2B5EF4-FFF2-40B4-BE49-F238E27FC236}">
                <a16:creationId xmlns:a16="http://schemas.microsoft.com/office/drawing/2014/main" id="{B2DE2658-EF82-C34E-BD9A-B72021F8EDBA}"/>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190999" y="-26503"/>
            <a:ext cx="2032246" cy="78176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36225848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dirty="0"/>
              <a:t>마스터 텍스트 스타일을 편집하려면 클릭</a:t>
            </a:r>
          </a:p>
          <a:p>
            <a:pPr lvl="1"/>
            <a:r>
              <a:rPr lang="ko-KR" altLang="en-US" dirty="0"/>
              <a:t>두 번째 수준</a:t>
            </a:r>
          </a:p>
          <a:p>
            <a:pPr lvl="2"/>
            <a:r>
              <a:rPr lang="ko-KR" altLang="en-US" dirty="0"/>
              <a:t>세 번째 수준</a:t>
            </a:r>
          </a:p>
          <a:p>
            <a:pPr lvl="3"/>
            <a:r>
              <a:rPr lang="ko-KR" altLang="en-US" dirty="0"/>
              <a:t>네 번째 수준</a:t>
            </a:r>
          </a:p>
          <a:p>
            <a:pPr lvl="4"/>
            <a:r>
              <a:rPr lang="ko-KR" altLang="en-US" dirty="0"/>
              <a:t>다섯 번째 수준</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Cambria" panose="02040503050406030204" pitchFamily="18" charset="0"/>
              </a:defRPr>
            </a:lvl1pPr>
          </a:lstStyle>
          <a:p>
            <a:endParaRPr lang="ko-KR"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Cambria" panose="02040503050406030204" pitchFamily="18" charset="0"/>
              </a:defRPr>
            </a:lvl1pPr>
          </a:lstStyle>
          <a:p>
            <a:r>
              <a:rPr lang="en-US" altLang="ko-KR" dirty="0"/>
              <a:t>Machine Listening, Advanced Topics in Digital Korean Studies, 5/28/2022</a:t>
            </a:r>
            <a:endParaRPr lang="ko-KR" alt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Cambria" panose="02040503050406030204" pitchFamily="18" charset="0"/>
              </a:defRPr>
            </a:lvl1pPr>
          </a:lstStyle>
          <a:p>
            <a:fld id="{27D60CB1-09EB-4291-8CCF-8426F42DF4D1}" type="slidenum">
              <a:rPr lang="ko-KR" altLang="en-US" smtClean="0"/>
              <a:pPr/>
              <a:t>‹#›</a:t>
            </a:fld>
            <a:endParaRPr lang="ko-KR" altLang="en-US" dirty="0"/>
          </a:p>
        </p:txBody>
      </p:sp>
    </p:spTree>
    <p:extLst>
      <p:ext uri="{BB962C8B-B14F-4D97-AF65-F5344CB8AC3E}">
        <p14:creationId xmlns:p14="http://schemas.microsoft.com/office/powerpoint/2010/main" val="145523864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3" r:id="rId3"/>
    <p:sldLayoutId id="2147483694" r:id="rId4"/>
    <p:sldLayoutId id="2147483692" r:id="rId5"/>
  </p:sldLayoutIdLst>
  <p:hf hd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b="0" i="0" kern="1200">
          <a:solidFill>
            <a:schemeClr val="tx1"/>
          </a:solidFill>
          <a:latin typeface="Cambria" panose="02040503050406030204" pitchFamily="18" charset="0"/>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b="0" i="0" kern="1200">
          <a:solidFill>
            <a:schemeClr val="tx1"/>
          </a:solidFill>
          <a:latin typeface="Cambria" panose="02040503050406030204" pitchFamily="18" charset="0"/>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b="0" i="0" kern="1200">
          <a:solidFill>
            <a:schemeClr val="tx1"/>
          </a:solidFill>
          <a:latin typeface="Cambria" panose="02040503050406030204" pitchFamily="18" charset="0"/>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b="0" i="0" kern="1200">
          <a:solidFill>
            <a:schemeClr val="tx1"/>
          </a:solidFill>
          <a:latin typeface="Cambria" panose="02040503050406030204" pitchFamily="18" charset="0"/>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b="0" i="0" kern="1200">
          <a:solidFill>
            <a:schemeClr val="tx1"/>
          </a:solidFill>
          <a:latin typeface="Cambria" panose="02040503050406030204" pitchFamily="18" charset="0"/>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audio" Target="../media/media4.wav"/><Relationship Id="rId13" Type="http://schemas.microsoft.com/office/2007/relationships/media" Target="../media/media7.wav"/><Relationship Id="rId18" Type="http://schemas.openxmlformats.org/officeDocument/2006/relationships/audio" Target="../media/media9.wav"/><Relationship Id="rId3" Type="http://schemas.microsoft.com/office/2007/relationships/media" Target="../media/media2.wav"/><Relationship Id="rId21" Type="http://schemas.openxmlformats.org/officeDocument/2006/relationships/slideLayout" Target="../slideLayouts/slideLayout2.xml"/><Relationship Id="rId7" Type="http://schemas.microsoft.com/office/2007/relationships/media" Target="../media/media4.wav"/><Relationship Id="rId12" Type="http://schemas.openxmlformats.org/officeDocument/2006/relationships/audio" Target="../media/media6.wav"/><Relationship Id="rId17" Type="http://schemas.microsoft.com/office/2007/relationships/media" Target="../media/media9.wav"/><Relationship Id="rId2" Type="http://schemas.openxmlformats.org/officeDocument/2006/relationships/audio" Target="../media/media1.wav"/><Relationship Id="rId16" Type="http://schemas.openxmlformats.org/officeDocument/2006/relationships/audio" Target="../media/media8.wav"/><Relationship Id="rId20" Type="http://schemas.openxmlformats.org/officeDocument/2006/relationships/audio" Target="../media/media10.wav"/><Relationship Id="rId1" Type="http://schemas.microsoft.com/office/2007/relationships/media" Target="../media/media1.wav"/><Relationship Id="rId6" Type="http://schemas.openxmlformats.org/officeDocument/2006/relationships/audio" Target="../media/media3.wav"/><Relationship Id="rId11" Type="http://schemas.microsoft.com/office/2007/relationships/media" Target="../media/media6.wav"/><Relationship Id="rId5" Type="http://schemas.microsoft.com/office/2007/relationships/media" Target="../media/media3.wav"/><Relationship Id="rId15" Type="http://schemas.microsoft.com/office/2007/relationships/media" Target="../media/media8.wav"/><Relationship Id="rId23" Type="http://schemas.openxmlformats.org/officeDocument/2006/relationships/image" Target="../media/image14.png"/><Relationship Id="rId10" Type="http://schemas.openxmlformats.org/officeDocument/2006/relationships/audio" Target="../media/media5.wav"/><Relationship Id="rId19" Type="http://schemas.microsoft.com/office/2007/relationships/media" Target="../media/media10.wav"/><Relationship Id="rId4" Type="http://schemas.openxmlformats.org/officeDocument/2006/relationships/audio" Target="../media/media2.wav"/><Relationship Id="rId9" Type="http://schemas.microsoft.com/office/2007/relationships/media" Target="../media/media5.wav"/><Relationship Id="rId14" Type="http://schemas.openxmlformats.org/officeDocument/2006/relationships/audio" Target="../media/media7.wav"/><Relationship Id="rId2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8" Type="http://schemas.openxmlformats.org/officeDocument/2006/relationships/audio" Target="../media/media14.wav"/><Relationship Id="rId13" Type="http://schemas.microsoft.com/office/2007/relationships/media" Target="../media/media17.wav"/><Relationship Id="rId18" Type="http://schemas.openxmlformats.org/officeDocument/2006/relationships/audio" Target="../media/media19.wav"/><Relationship Id="rId3" Type="http://schemas.microsoft.com/office/2007/relationships/media" Target="../media/media12.wav"/><Relationship Id="rId21" Type="http://schemas.openxmlformats.org/officeDocument/2006/relationships/slideLayout" Target="../slideLayouts/slideLayout2.xml"/><Relationship Id="rId7" Type="http://schemas.microsoft.com/office/2007/relationships/media" Target="../media/media14.wav"/><Relationship Id="rId12" Type="http://schemas.openxmlformats.org/officeDocument/2006/relationships/audio" Target="../media/media16.wav"/><Relationship Id="rId17" Type="http://schemas.microsoft.com/office/2007/relationships/media" Target="../media/media19.wav"/><Relationship Id="rId2" Type="http://schemas.openxmlformats.org/officeDocument/2006/relationships/audio" Target="../media/media11.wav"/><Relationship Id="rId16" Type="http://schemas.openxmlformats.org/officeDocument/2006/relationships/audio" Target="../media/media18.wav"/><Relationship Id="rId20" Type="http://schemas.openxmlformats.org/officeDocument/2006/relationships/audio" Target="../media/media20.wav"/><Relationship Id="rId1" Type="http://schemas.microsoft.com/office/2007/relationships/media" Target="../media/media11.wav"/><Relationship Id="rId6" Type="http://schemas.openxmlformats.org/officeDocument/2006/relationships/audio" Target="../media/media13.wav"/><Relationship Id="rId11" Type="http://schemas.microsoft.com/office/2007/relationships/media" Target="../media/media16.wav"/><Relationship Id="rId5" Type="http://schemas.microsoft.com/office/2007/relationships/media" Target="../media/media13.wav"/><Relationship Id="rId15" Type="http://schemas.microsoft.com/office/2007/relationships/media" Target="../media/media18.wav"/><Relationship Id="rId23" Type="http://schemas.openxmlformats.org/officeDocument/2006/relationships/image" Target="../media/image14.png"/><Relationship Id="rId10" Type="http://schemas.openxmlformats.org/officeDocument/2006/relationships/audio" Target="../media/media15.wav"/><Relationship Id="rId19" Type="http://schemas.microsoft.com/office/2007/relationships/media" Target="../media/media20.wav"/><Relationship Id="rId4" Type="http://schemas.openxmlformats.org/officeDocument/2006/relationships/audio" Target="../media/media12.wav"/><Relationship Id="rId9" Type="http://schemas.microsoft.com/office/2007/relationships/media" Target="../media/media15.wav"/><Relationship Id="rId14" Type="http://schemas.openxmlformats.org/officeDocument/2006/relationships/audio" Target="../media/media17.wav"/><Relationship Id="rId2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jihoojung0106/open-singsong"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zhvng/open-musicl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sigsep.github.io/datasets/musdb.htm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86" y="2242660"/>
            <a:ext cx="12192000" cy="1692771"/>
          </a:xfrm>
          <a:prstGeom prst="rect">
            <a:avLst/>
          </a:prstGeom>
          <a:noFill/>
        </p:spPr>
        <p:txBody>
          <a:bodyPr wrap="square" lIns="90000" rtlCol="0" anchor="ctr">
            <a:spAutoFit/>
          </a:bodyPr>
          <a:lstStyle/>
          <a:p>
            <a:pPr algn="ctr" rtl="0">
              <a:spcBef>
                <a:spcPts val="0"/>
              </a:spcBef>
              <a:spcAft>
                <a:spcPts val="0"/>
              </a:spcAft>
            </a:pPr>
            <a:r>
              <a:rPr lang="en-US" altLang="ko-KR" sz="4000" dirty="0">
                <a:ln w="0"/>
                <a:effectLst>
                  <a:outerShdw blurRad="38100" dist="19050" dir="2700000" algn="tl" rotWithShape="0">
                    <a:schemeClr val="dk1">
                      <a:alpha val="40000"/>
                    </a:schemeClr>
                  </a:outerShdw>
                </a:effectLst>
                <a:latin typeface="Cambria" panose="02040503050406030204" pitchFamily="18" charset="0"/>
                <a:ea typeface="BM DoHyeon OTF" panose="020B0600000101010101" pitchFamily="34" charset="-127"/>
                <a:cs typeface="Apple Symbols" panose="02000000000000000000" pitchFamily="2" charset="-79"/>
              </a:rPr>
              <a:t>Open-</a:t>
            </a:r>
            <a:r>
              <a:rPr lang="en-US" altLang="ko-KR" sz="4000" dirty="0" err="1">
                <a:ln w="0"/>
                <a:effectLst>
                  <a:outerShdw blurRad="38100" dist="19050" dir="2700000" algn="tl" rotWithShape="0">
                    <a:schemeClr val="dk1">
                      <a:alpha val="40000"/>
                    </a:schemeClr>
                  </a:outerShdw>
                </a:effectLst>
                <a:latin typeface="Cambria" panose="02040503050406030204" pitchFamily="18" charset="0"/>
                <a:ea typeface="BM DoHyeon OTF" panose="020B0600000101010101" pitchFamily="34" charset="-127"/>
                <a:cs typeface="Apple Symbols" panose="02000000000000000000" pitchFamily="2" charset="-79"/>
              </a:rPr>
              <a:t>SingSong</a:t>
            </a:r>
            <a:r>
              <a:rPr lang="en" altLang="ko-KR" sz="4000" dirty="0">
                <a:ln w="0"/>
                <a:effectLst>
                  <a:outerShdw blurRad="38100" dist="19050" dir="2700000" algn="tl" rotWithShape="0">
                    <a:schemeClr val="dk1">
                      <a:alpha val="40000"/>
                    </a:schemeClr>
                  </a:outerShdw>
                </a:effectLst>
                <a:latin typeface="Cambria" panose="02040503050406030204" pitchFamily="18" charset="0"/>
                <a:ea typeface="BM DoHyeon OTF" panose="020B0600000101010101" pitchFamily="34" charset="-127"/>
                <a:cs typeface="Apple Symbols" panose="02000000000000000000" pitchFamily="2" charset="-79"/>
              </a:rPr>
              <a:t> </a:t>
            </a:r>
          </a:p>
          <a:p>
            <a:pPr algn="ctr" rtl="0">
              <a:spcBef>
                <a:spcPts val="0"/>
              </a:spcBef>
              <a:spcAft>
                <a:spcPts val="0"/>
              </a:spcAft>
            </a:pPr>
            <a:r>
              <a:rPr lang="en-US" altLang="ko-KR" sz="3200" dirty="0">
                <a:ln w="0"/>
                <a:effectLst>
                  <a:outerShdw blurRad="38100" dist="19050" dir="2700000" algn="tl" rotWithShape="0">
                    <a:schemeClr val="dk1">
                      <a:alpha val="40000"/>
                    </a:schemeClr>
                  </a:outerShdw>
                </a:effectLst>
                <a:latin typeface="Cambria" panose="02040503050406030204" pitchFamily="18" charset="0"/>
                <a:ea typeface="BM DoHyeon OTF" panose="020B0600000101010101" pitchFamily="34" charset="-127"/>
                <a:cs typeface="Apple Symbols" panose="02000000000000000000" pitchFamily="2" charset="-79"/>
              </a:rPr>
              <a:t>:</a:t>
            </a:r>
            <a:r>
              <a:rPr lang="en" altLang="ko-KR" sz="3200" dirty="0">
                <a:ln w="0"/>
                <a:effectLst>
                  <a:outerShdw blurRad="38100" dist="19050" dir="2700000" algn="tl" rotWithShape="0">
                    <a:schemeClr val="dk1">
                      <a:alpha val="40000"/>
                    </a:schemeClr>
                  </a:outerShdw>
                </a:effectLst>
                <a:latin typeface="Cambria" panose="02040503050406030204" pitchFamily="18" charset="0"/>
                <a:ea typeface="BM DoHyeon OTF" panose="020B0600000101010101" pitchFamily="34" charset="-127"/>
                <a:cs typeface="Apple Symbols" panose="02000000000000000000" pitchFamily="2" charset="-79"/>
              </a:rPr>
              <a:t>An Implementation of '</a:t>
            </a:r>
            <a:r>
              <a:rPr lang="en" altLang="ko-KR" sz="3200" dirty="0" err="1">
                <a:ln w="0"/>
                <a:effectLst>
                  <a:outerShdw blurRad="38100" dist="19050" dir="2700000" algn="tl" rotWithShape="0">
                    <a:schemeClr val="dk1">
                      <a:alpha val="40000"/>
                    </a:schemeClr>
                  </a:outerShdw>
                </a:effectLst>
                <a:latin typeface="Cambria" panose="02040503050406030204" pitchFamily="18" charset="0"/>
                <a:ea typeface="BM DoHyeon OTF" panose="020B0600000101010101" pitchFamily="34" charset="-127"/>
                <a:cs typeface="Apple Symbols" panose="02000000000000000000" pitchFamily="2" charset="-79"/>
              </a:rPr>
              <a:t>SingSong</a:t>
            </a:r>
            <a:r>
              <a:rPr lang="en" altLang="ko-KR" sz="3200" dirty="0">
                <a:ln w="0"/>
                <a:effectLst>
                  <a:outerShdw blurRad="38100" dist="19050" dir="2700000" algn="tl" rotWithShape="0">
                    <a:schemeClr val="dk1">
                      <a:alpha val="40000"/>
                    </a:schemeClr>
                  </a:outerShdw>
                </a:effectLst>
                <a:latin typeface="Cambria" panose="02040503050406030204" pitchFamily="18" charset="0"/>
                <a:ea typeface="BM DoHyeon OTF" panose="020B0600000101010101" pitchFamily="34" charset="-127"/>
                <a:cs typeface="Apple Symbols" panose="02000000000000000000" pitchFamily="2" charset="-79"/>
              </a:rPr>
              <a:t>: Generating Musical Accompaniments from Singing’</a:t>
            </a:r>
          </a:p>
        </p:txBody>
      </p:sp>
      <p:sp>
        <p:nvSpPr>
          <p:cNvPr id="3" name="TextBox 2">
            <a:extLst>
              <a:ext uri="{FF2B5EF4-FFF2-40B4-BE49-F238E27FC236}">
                <a16:creationId xmlns:a16="http://schemas.microsoft.com/office/drawing/2014/main" id="{31D908AD-7410-4A80-988D-73095D458BCC}"/>
              </a:ext>
            </a:extLst>
          </p:cNvPr>
          <p:cNvSpPr txBox="1"/>
          <p:nvPr/>
        </p:nvSpPr>
        <p:spPr>
          <a:xfrm>
            <a:off x="4692701" y="4606969"/>
            <a:ext cx="2806601" cy="1200329"/>
          </a:xfrm>
          <a:prstGeom prst="rect">
            <a:avLst/>
          </a:prstGeom>
          <a:noFill/>
        </p:spPr>
        <p:txBody>
          <a:bodyPr wrap="none" rtlCol="0">
            <a:spAutoFit/>
          </a:bodyPr>
          <a:lstStyle/>
          <a:p>
            <a:pPr algn="ctr"/>
            <a:r>
              <a:rPr lang="en-US" altLang="ko-KR" sz="2400" dirty="0">
                <a:latin typeface="Cambria" panose="02040503050406030204" pitchFamily="18" charset="0"/>
                <a:ea typeface="BM DoHyeon OTF" panose="020B0600000101010101" pitchFamily="34" charset="-127"/>
              </a:rPr>
              <a:t>2024</a:t>
            </a:r>
            <a:r>
              <a:rPr lang="ko-KR" altLang="en-US" sz="2400" dirty="0">
                <a:latin typeface="Cambria" panose="02040503050406030204" pitchFamily="18" charset="0"/>
                <a:ea typeface="BM DoHyeon OTF" panose="020B0600000101010101" pitchFamily="34" charset="-127"/>
              </a:rPr>
              <a:t> </a:t>
            </a:r>
            <a:r>
              <a:rPr lang="en-US" altLang="ko-KR" sz="2400" dirty="0">
                <a:latin typeface="Cambria" panose="02040503050406030204" pitchFamily="18" charset="0"/>
                <a:ea typeface="BM DoHyeon OTF" panose="020B0600000101010101" pitchFamily="34" charset="-127"/>
              </a:rPr>
              <a:t>Winter Intern </a:t>
            </a:r>
          </a:p>
          <a:p>
            <a:pPr algn="ctr"/>
            <a:r>
              <a:rPr lang="en-US" altLang="ko-KR" sz="2400" dirty="0" err="1">
                <a:latin typeface="Cambria" panose="02040503050406030204" pitchFamily="18" charset="0"/>
                <a:ea typeface="BM DoHyeon OTF" panose="020B0600000101010101" pitchFamily="34" charset="-127"/>
              </a:rPr>
              <a:t>Jihoo</a:t>
            </a:r>
            <a:r>
              <a:rPr lang="en-US" altLang="ko-KR" sz="2400" dirty="0">
                <a:latin typeface="Cambria" panose="02040503050406030204" pitchFamily="18" charset="0"/>
                <a:ea typeface="BM DoHyeon OTF" panose="020B0600000101010101" pitchFamily="34" charset="-127"/>
              </a:rPr>
              <a:t> Jung</a:t>
            </a:r>
          </a:p>
          <a:p>
            <a:pPr algn="ctr"/>
            <a:r>
              <a:rPr lang="en-US" altLang="ko-KR" sz="2400" dirty="0">
                <a:latin typeface="Cambria" panose="02040503050406030204" pitchFamily="18" charset="0"/>
                <a:ea typeface="BM DoHyeon OTF" panose="020B0600000101010101" pitchFamily="34" charset="-127"/>
              </a:rPr>
              <a:t>2024.2.26</a:t>
            </a:r>
            <a:endParaRPr lang="ko-KR" altLang="en-US" sz="2400" dirty="0">
              <a:latin typeface="Cambria" panose="02040503050406030204" pitchFamily="18" charset="0"/>
              <a:ea typeface="BM DoHyeon OTF" panose="020B0600000101010101" pitchFamily="34" charset="-127"/>
            </a:endParaRPr>
          </a:p>
        </p:txBody>
      </p:sp>
      <p:sp>
        <p:nvSpPr>
          <p:cNvPr id="5" name="TextBox 4">
            <a:extLst>
              <a:ext uri="{FF2B5EF4-FFF2-40B4-BE49-F238E27FC236}">
                <a16:creationId xmlns:a16="http://schemas.microsoft.com/office/drawing/2014/main" id="{DF5CB0D3-0B64-3130-9228-5AB76E42B24D}"/>
              </a:ext>
            </a:extLst>
          </p:cNvPr>
          <p:cNvSpPr txBox="1"/>
          <p:nvPr/>
        </p:nvSpPr>
        <p:spPr>
          <a:xfrm>
            <a:off x="3048000" y="3231634"/>
            <a:ext cx="6121400" cy="369332"/>
          </a:xfrm>
          <a:prstGeom prst="rect">
            <a:avLst/>
          </a:prstGeom>
          <a:noFill/>
        </p:spPr>
        <p:txBody>
          <a:bodyPr wrap="square">
            <a:spAutoFit/>
          </a:bodyPr>
          <a:lstStyle/>
          <a:p>
            <a:r>
              <a:rPr lang="ko-KR" altLang="en-US" dirty="0">
                <a:effectLst/>
                <a:latin typeface="Cambria" panose="02040503050406030204" pitchFamily="18" charset="0"/>
              </a:rPr>
              <a:t> </a:t>
            </a:r>
            <a:endParaRPr lang="ko-KR" altLang="en-US" dirty="0">
              <a:latin typeface="Cambria" panose="02040503050406030204" pitchFamily="18" charset="0"/>
            </a:endParaRPr>
          </a:p>
        </p:txBody>
      </p:sp>
    </p:spTree>
    <p:extLst>
      <p:ext uri="{BB962C8B-B14F-4D97-AF65-F5344CB8AC3E}">
        <p14:creationId xmlns:p14="http://schemas.microsoft.com/office/powerpoint/2010/main" val="2593320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p:txBody>
          <a:bodyPr>
            <a:normAutofit/>
          </a:bodyPr>
          <a:lstStyle/>
          <a:p>
            <a:r>
              <a:rPr lang="en-US" altLang="ko-KR" dirty="0">
                <a:latin typeface="Cambria" panose="02040503050406030204" pitchFamily="18" charset="0"/>
                <a:ea typeface="BM DoHyeon OTF" panose="020B0600000101010101" pitchFamily="34" charset="-127"/>
              </a:rPr>
              <a:t>4. Experiments and results</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10</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8124EDE2-1879-4827-7E2D-5AD43A71C8D2}"/>
              </a:ext>
            </a:extLst>
          </p:cNvPr>
          <p:cNvSpPr txBox="1"/>
          <p:nvPr/>
        </p:nvSpPr>
        <p:spPr>
          <a:xfrm>
            <a:off x="460375" y="1301951"/>
            <a:ext cx="11035625" cy="4801314"/>
          </a:xfrm>
          <a:prstGeom prst="rect">
            <a:avLst/>
          </a:prstGeom>
          <a:noFill/>
        </p:spPr>
        <p:txBody>
          <a:bodyPr wrap="square">
            <a:spAutoFit/>
          </a:bodyPr>
          <a:lstStyle/>
          <a:p>
            <a:pPr marL="285750" indent="-285750">
              <a:lnSpc>
                <a:spcPct val="100000"/>
              </a:lnSpc>
              <a:buFont typeface="Arial" panose="020B0604020202020204" pitchFamily="34" charset="0"/>
              <a:buChar char="•"/>
            </a:pPr>
            <a:endParaRPr lang="ko-KR" altLang="en-US" sz="16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endParaRPr>
          </a:p>
          <a:p>
            <a:pPr>
              <a:lnSpc>
                <a:spcPct val="100000"/>
              </a:lnSpc>
            </a:pPr>
            <a:r>
              <a:rPr lang="en-US" altLang="ko-KR" sz="3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4.2 Model Selection and Training Details</a:t>
            </a:r>
          </a:p>
          <a:p>
            <a:pPr marL="342900" indent="-342900" algn="l">
              <a:buFont typeface="Arial" panose="020B0604020202020204" pitchFamily="34" charset="0"/>
              <a:buChar char="•"/>
            </a:pPr>
            <a:endParaRPr lang="en" altLang="ko-KR" sz="2000" dirty="0">
              <a:solidFill>
                <a:schemeClr val="tx1">
                  <a:lumMod val="75000"/>
                  <a:lumOff val="25000"/>
                </a:schemeClr>
              </a:solidFill>
              <a:effectLst/>
              <a:latin typeface="Cambria" panose="02040503050406030204" pitchFamily="18" charset="0"/>
              <a:cs typeface="Calibri" panose="020F0502020204030204" pitchFamily="34" charset="0"/>
            </a:endParaRPr>
          </a:p>
          <a:p>
            <a:pPr marL="342900" indent="-342900" algn="l">
              <a:buFont typeface="Arial" panose="020B0604020202020204" pitchFamily="34" charset="0"/>
              <a:buChar char="•"/>
            </a:pPr>
            <a:r>
              <a:rPr lang="en" altLang="ko-KR" sz="2000" b="1" dirty="0">
                <a:solidFill>
                  <a:schemeClr val="tx1">
                    <a:lumMod val="75000"/>
                    <a:lumOff val="25000"/>
                  </a:schemeClr>
                </a:solidFill>
                <a:effectLst/>
                <a:latin typeface="Cambria" panose="02040503050406030204" pitchFamily="18" charset="0"/>
                <a:cs typeface="Calibri" panose="020F0502020204030204" pitchFamily="34" charset="0"/>
              </a:rPr>
              <a:t>Semantic Tokens</a:t>
            </a:r>
            <a:endParaRPr lang="en" altLang="ko-KR" sz="2000" b="1" dirty="0">
              <a:solidFill>
                <a:schemeClr val="tx1">
                  <a:lumMod val="75000"/>
                  <a:lumOff val="25000"/>
                </a:schemeClr>
              </a:solidFill>
              <a:latin typeface="Cambria" panose="02040503050406030204" pitchFamily="18" charset="0"/>
              <a:cs typeface="Calibri" panose="020F0502020204030204" pitchFamily="34" charset="0"/>
            </a:endParaRPr>
          </a:p>
          <a:p>
            <a:pPr marL="800100" lvl="1" indent="-34290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Model: MERT (MERT-v0 in </a:t>
            </a:r>
            <a:r>
              <a:rPr lang="en" altLang="ko-KR" sz="2000" dirty="0" err="1">
                <a:solidFill>
                  <a:schemeClr val="tx1">
                    <a:lumMod val="75000"/>
                    <a:lumOff val="25000"/>
                  </a:schemeClr>
                </a:solidFill>
                <a:effectLst/>
                <a:latin typeface="Cambria" panose="02040503050406030204" pitchFamily="18" charset="0"/>
                <a:cs typeface="Calibri" panose="020F0502020204030204" pitchFamily="34" charset="0"/>
              </a:rPr>
              <a:t>HuggingFace</a:t>
            </a: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a:t>
            </a:r>
          </a:p>
          <a:p>
            <a:pPr marL="800100" lvl="1" indent="-34290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7t</a:t>
            </a:r>
            <a:r>
              <a:rPr lang="en-US" altLang="ko-KR" sz="2000" dirty="0">
                <a:solidFill>
                  <a:schemeClr val="tx1">
                    <a:lumMod val="75000"/>
                    <a:lumOff val="25000"/>
                  </a:schemeClr>
                </a:solidFill>
                <a:latin typeface="Cambria" panose="02040503050406030204" pitchFamily="18" charset="0"/>
                <a:cs typeface="Calibri" panose="020F0502020204030204" pitchFamily="34" charset="0"/>
              </a:rPr>
              <a:t>h </a:t>
            </a: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Embedding Layer quantized with k-means</a:t>
            </a:r>
          </a:p>
          <a:p>
            <a:pPr marL="342900" indent="-342900" algn="l">
              <a:buFont typeface="Arial" panose="020B0604020202020204" pitchFamily="34" charset="0"/>
              <a:buChar char="•"/>
            </a:pPr>
            <a:r>
              <a:rPr lang="en" altLang="ko-KR" sz="2000" b="1" dirty="0">
                <a:solidFill>
                  <a:schemeClr val="tx1">
                    <a:lumMod val="75000"/>
                    <a:lumOff val="25000"/>
                  </a:schemeClr>
                </a:solidFill>
                <a:effectLst/>
                <a:latin typeface="Cambria" panose="02040503050406030204" pitchFamily="18" charset="0"/>
                <a:cs typeface="Calibri" panose="020F0502020204030204" pitchFamily="34" charset="0"/>
              </a:rPr>
              <a:t>Acoustic Tokens</a:t>
            </a:r>
            <a:endParaRPr lang="en" altLang="ko-KR" sz="2000" b="1" dirty="0">
              <a:solidFill>
                <a:schemeClr val="tx1">
                  <a:lumMod val="75000"/>
                  <a:lumOff val="25000"/>
                </a:schemeClr>
              </a:solidFill>
              <a:latin typeface="Cambria" panose="02040503050406030204" pitchFamily="18" charset="0"/>
              <a:cs typeface="Calibri" panose="020F0502020204030204" pitchFamily="34" charset="0"/>
            </a:endParaRPr>
          </a:p>
          <a:p>
            <a:pPr marL="800100" lvl="1" indent="-34290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Model: </a:t>
            </a:r>
            <a:r>
              <a:rPr lang="en" altLang="ko-KR" sz="2000" dirty="0" err="1">
                <a:solidFill>
                  <a:schemeClr val="tx1">
                    <a:lumMod val="75000"/>
                    <a:lumOff val="25000"/>
                  </a:schemeClr>
                </a:solidFill>
                <a:effectLst/>
                <a:latin typeface="Cambria" panose="02040503050406030204" pitchFamily="18" charset="0"/>
                <a:cs typeface="Calibri" panose="020F0502020204030204" pitchFamily="34" charset="0"/>
              </a:rPr>
              <a:t>Encodec</a:t>
            </a: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 (24kHz)</a:t>
            </a:r>
          </a:p>
          <a:p>
            <a:pPr marL="800100" lvl="1" indent="-34290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3 Coarse quantizers, 5 Fine quantizers</a:t>
            </a:r>
          </a:p>
          <a:p>
            <a:pPr marL="342900" indent="-342900" algn="l">
              <a:buFont typeface="Arial" panose="020B0604020202020204" pitchFamily="34" charset="0"/>
              <a:buChar char="•"/>
            </a:pPr>
            <a:r>
              <a:rPr lang="en" altLang="ko-KR" sz="2000" b="1" dirty="0">
                <a:solidFill>
                  <a:schemeClr val="tx1">
                    <a:lumMod val="75000"/>
                    <a:lumOff val="25000"/>
                  </a:schemeClr>
                </a:solidFill>
                <a:effectLst/>
                <a:latin typeface="Cambria" panose="02040503050406030204" pitchFamily="18" charset="0"/>
                <a:cs typeface="Calibri" panose="020F0502020204030204" pitchFamily="34" charset="0"/>
              </a:rPr>
              <a:t>My Semantic Model Specifications</a:t>
            </a:r>
          </a:p>
          <a:p>
            <a:pPr marL="800100" lvl="1" indent="-34290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24 layers, 16 attention head Decoder-only Transformer with embedding </a:t>
            </a:r>
            <a:r>
              <a:rPr lang="en" altLang="ko-KR" sz="2000" dirty="0">
                <a:solidFill>
                  <a:schemeClr val="tx1">
                    <a:lumMod val="75000"/>
                    <a:lumOff val="25000"/>
                  </a:schemeClr>
                </a:solidFill>
                <a:latin typeface="Cambria" panose="02040503050406030204" pitchFamily="18" charset="0"/>
                <a:cs typeface="Calibri" panose="020F0502020204030204" pitchFamily="34" charset="0"/>
              </a:rPr>
              <a:t>d</a:t>
            </a: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imension of 1024</a:t>
            </a:r>
          </a:p>
          <a:p>
            <a:pPr marL="800100" lvl="1" indent="-34290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Training Details:</a:t>
            </a:r>
          </a:p>
          <a:p>
            <a:pPr marL="1200150" lvl="2" indent="-28575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Steps: 5k steps</a:t>
            </a:r>
          </a:p>
          <a:p>
            <a:pPr marL="1200150" lvl="2" indent="-28575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Batch Size: 2 with 64 gradient accumulations</a:t>
            </a:r>
          </a:p>
          <a:p>
            <a:pPr marL="1200150" lvl="2" indent="-28575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Learning Rate: 0.0003 (Learning rate warmup of 6000 steps)</a:t>
            </a:r>
          </a:p>
        </p:txBody>
      </p:sp>
      <p:sp>
        <p:nvSpPr>
          <p:cNvPr id="12" name="직사각형 11">
            <a:extLst>
              <a:ext uri="{FF2B5EF4-FFF2-40B4-BE49-F238E27FC236}">
                <a16:creationId xmlns:a16="http://schemas.microsoft.com/office/drawing/2014/main" id="{F8B3A3E6-1EE4-F434-C421-29558D9952E1}"/>
              </a:ext>
            </a:extLst>
          </p:cNvPr>
          <p:cNvSpPr/>
          <p:nvPr/>
        </p:nvSpPr>
        <p:spPr>
          <a:xfrm>
            <a:off x="307974" y="6286849"/>
            <a:ext cx="11579225" cy="553998"/>
          </a:xfrm>
          <a:prstGeom prst="rect">
            <a:avLst/>
          </a:prstGeom>
        </p:spPr>
        <p:txBody>
          <a:bodyPr wrap="square">
            <a:spAutoFit/>
          </a:bodyPr>
          <a:lstStyle/>
          <a:p>
            <a:r>
              <a:rPr lang="en-US" altLang="ko-KR" sz="1000" dirty="0">
                <a:solidFill>
                  <a:schemeClr val="tx1">
                    <a:lumMod val="75000"/>
                    <a:lumOff val="25000"/>
                  </a:schemeClr>
                </a:solidFill>
                <a:latin typeface="Cambria" panose="02040503050406030204" pitchFamily="18" charset="0"/>
              </a:rPr>
              <a:t>[1]</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Li</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Y</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Yuan</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R</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Zhang</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G</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Ma</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Y</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Chen</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X</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Yin</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H</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Xiao</a:t>
            </a:r>
            <a:r>
              <a:rPr lang="ko-KR" altLang="en-US" sz="1000" dirty="0">
                <a:solidFill>
                  <a:schemeClr val="tx1">
                    <a:lumMod val="75000"/>
                    <a:lumOff val="25000"/>
                  </a:schemeClr>
                </a:solidFill>
                <a:latin typeface="Cambria" panose="02040503050406030204" pitchFamily="18" charset="0"/>
              </a:rPr>
              <a:t>, C., </a:t>
            </a:r>
            <a:r>
              <a:rPr lang="ko-KR" altLang="en-US" sz="1000" dirty="0" err="1">
                <a:solidFill>
                  <a:schemeClr val="tx1">
                    <a:lumMod val="75000"/>
                    <a:lumOff val="25000"/>
                  </a:schemeClr>
                </a:solidFill>
                <a:latin typeface="Cambria" panose="02040503050406030204" pitchFamily="18" charset="0"/>
              </a:rPr>
              <a:t>Lin</a:t>
            </a:r>
            <a:r>
              <a:rPr lang="ko-KR" altLang="en-US" sz="1000" dirty="0">
                <a:solidFill>
                  <a:schemeClr val="tx1">
                    <a:lumMod val="75000"/>
                    <a:lumOff val="25000"/>
                  </a:schemeClr>
                </a:solidFill>
                <a:latin typeface="Cambria" panose="02040503050406030204" pitchFamily="18" charset="0"/>
              </a:rPr>
              <a:t>, C., </a:t>
            </a:r>
            <a:r>
              <a:rPr lang="ko-KR" altLang="en-US" sz="1000" dirty="0" err="1">
                <a:solidFill>
                  <a:schemeClr val="tx1">
                    <a:lumMod val="75000"/>
                    <a:lumOff val="25000"/>
                  </a:schemeClr>
                </a:solidFill>
                <a:latin typeface="Cambria" panose="02040503050406030204" pitchFamily="18" charset="0"/>
              </a:rPr>
              <a:t>Ragni</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A</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Benetos</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E</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Gyenge</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N</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Dannenberg</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R</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Liu</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R</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Chen</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W</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Xia</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G</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Shi</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Y</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Huang</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W</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Wang</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Z</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Guo</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Y</a:t>
            </a:r>
            <a:r>
              <a:rPr lang="ko-KR" altLang="en-US" sz="1000" dirty="0">
                <a:solidFill>
                  <a:schemeClr val="tx1">
                    <a:lumMod val="75000"/>
                    <a:lumOff val="25000"/>
                  </a:schemeClr>
                </a:solidFill>
                <a:latin typeface="Cambria" panose="02040503050406030204" pitchFamily="18" charset="0"/>
              </a:rPr>
              <a:t>., &amp; </a:t>
            </a:r>
            <a:r>
              <a:rPr lang="ko-KR" altLang="en-US" sz="1000" dirty="0" err="1">
                <a:solidFill>
                  <a:schemeClr val="tx1">
                    <a:lumMod val="75000"/>
                    <a:lumOff val="25000"/>
                  </a:schemeClr>
                </a:solidFill>
                <a:latin typeface="Cambria" panose="02040503050406030204" pitchFamily="18" charset="0"/>
              </a:rPr>
              <a:t>Fu</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J</a:t>
            </a:r>
            <a:r>
              <a:rPr lang="ko-KR" altLang="en-US" sz="1000" dirty="0">
                <a:solidFill>
                  <a:schemeClr val="tx1">
                    <a:lumMod val="75000"/>
                    <a:lumOff val="25000"/>
                  </a:schemeClr>
                </a:solidFill>
                <a:latin typeface="Cambria" panose="02040503050406030204" pitchFamily="18" charset="0"/>
              </a:rPr>
              <a:t>. (2024). MERT: </a:t>
            </a:r>
            <a:r>
              <a:rPr lang="ko-KR" altLang="en-US" sz="1000" dirty="0" err="1">
                <a:solidFill>
                  <a:schemeClr val="tx1">
                    <a:lumMod val="75000"/>
                    <a:lumOff val="25000"/>
                  </a:schemeClr>
                </a:solidFill>
                <a:latin typeface="Cambria" panose="02040503050406030204" pitchFamily="18" charset="0"/>
              </a:rPr>
              <a:t>Acoustic</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Music</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Understanding</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Model</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with</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Large-Scale</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Self-supervised</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Training</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arXiv</a:t>
            </a:r>
            <a:r>
              <a:rPr lang="ko-KR" altLang="en-US" sz="1000" dirty="0">
                <a:solidFill>
                  <a:schemeClr val="tx1">
                    <a:lumMod val="75000"/>
                    <a:lumOff val="25000"/>
                  </a:schemeClr>
                </a:solidFill>
                <a:latin typeface="Cambria" panose="02040503050406030204" pitchFamily="18" charset="0"/>
              </a:rPr>
              <a:t> </a:t>
            </a:r>
            <a:r>
              <a:rPr lang="ko-KR" altLang="en-US" sz="1000" dirty="0" err="1">
                <a:solidFill>
                  <a:schemeClr val="tx1">
                    <a:lumMod val="75000"/>
                    <a:lumOff val="25000"/>
                  </a:schemeClr>
                </a:solidFill>
                <a:latin typeface="Cambria" panose="02040503050406030204" pitchFamily="18" charset="0"/>
              </a:rPr>
              <a:t>preprint</a:t>
            </a:r>
            <a:r>
              <a:rPr lang="ko-KR" altLang="en-US" sz="1000" dirty="0">
                <a:solidFill>
                  <a:schemeClr val="tx1">
                    <a:lumMod val="75000"/>
                    <a:lumOff val="25000"/>
                  </a:schemeClr>
                </a:solidFill>
                <a:latin typeface="Cambria" panose="02040503050406030204" pitchFamily="18" charset="0"/>
              </a:rPr>
              <a:t> arXiv:2306 .00107 [</a:t>
            </a:r>
            <a:r>
              <a:rPr lang="ko-KR" altLang="en-US" sz="1000" dirty="0" err="1">
                <a:solidFill>
                  <a:schemeClr val="tx1">
                    <a:lumMod val="75000"/>
                    <a:lumOff val="25000"/>
                  </a:schemeClr>
                </a:solidFill>
                <a:latin typeface="Cambria" panose="02040503050406030204" pitchFamily="18" charset="0"/>
              </a:rPr>
              <a:t>cs.SD</a:t>
            </a:r>
            <a:r>
              <a:rPr lang="ko-KR" altLang="en-US" sz="1000" dirty="0">
                <a:solidFill>
                  <a:schemeClr val="tx1">
                    <a:lumMod val="75000"/>
                    <a:lumOff val="25000"/>
                  </a:schemeClr>
                </a:solidFill>
                <a:latin typeface="Cambria" panose="02040503050406030204" pitchFamily="18" charset="0"/>
              </a:rPr>
              <a:t>].</a:t>
            </a:r>
            <a:endParaRPr lang="en-US" altLang="ko-KR" sz="1000" dirty="0">
              <a:solidFill>
                <a:schemeClr val="tx1">
                  <a:lumMod val="75000"/>
                  <a:lumOff val="25000"/>
                </a:schemeClr>
              </a:solidFill>
              <a:latin typeface="Cambria" panose="02040503050406030204" pitchFamily="18" charset="0"/>
            </a:endParaRPr>
          </a:p>
          <a:p>
            <a:r>
              <a:rPr lang="en-US" altLang="ko-KR" sz="1000" dirty="0">
                <a:solidFill>
                  <a:schemeClr val="tx1">
                    <a:lumMod val="75000"/>
                    <a:lumOff val="25000"/>
                  </a:schemeClr>
                </a:solidFill>
                <a:latin typeface="Cambria" panose="02040503050406030204" pitchFamily="18" charset="0"/>
              </a:rPr>
              <a:t>[2]</a:t>
            </a:r>
            <a:r>
              <a:rPr lang="ko-KR" altLang="en-US" sz="1000" dirty="0">
                <a:solidFill>
                  <a:schemeClr val="tx1">
                    <a:lumMod val="75000"/>
                    <a:lumOff val="25000"/>
                  </a:schemeClr>
                </a:solidFill>
                <a:latin typeface="Cambria" panose="02040503050406030204" pitchFamily="18" charset="0"/>
              </a:rPr>
              <a:t> </a:t>
            </a:r>
            <a:r>
              <a:rPr lang="en" altLang="ko-KR" sz="1000" b="0" i="0" dirty="0" err="1">
                <a:solidFill>
                  <a:schemeClr val="tx1">
                    <a:lumMod val="75000"/>
                    <a:lumOff val="25000"/>
                  </a:schemeClr>
                </a:solidFill>
                <a:effectLst/>
                <a:latin typeface="Söhne"/>
              </a:rPr>
              <a:t>Défossez</a:t>
            </a:r>
            <a:r>
              <a:rPr lang="en" altLang="ko-KR" sz="1000" b="0" i="0" dirty="0">
                <a:solidFill>
                  <a:schemeClr val="tx1">
                    <a:lumMod val="75000"/>
                    <a:lumOff val="25000"/>
                  </a:schemeClr>
                </a:solidFill>
                <a:effectLst/>
                <a:latin typeface="Söhne"/>
              </a:rPr>
              <a:t>, A., </a:t>
            </a:r>
            <a:r>
              <a:rPr lang="en" altLang="ko-KR" sz="1000" b="0" i="0" dirty="0" err="1">
                <a:solidFill>
                  <a:schemeClr val="tx1">
                    <a:lumMod val="75000"/>
                    <a:lumOff val="25000"/>
                  </a:schemeClr>
                </a:solidFill>
                <a:effectLst/>
                <a:latin typeface="Söhne"/>
              </a:rPr>
              <a:t>Copet</a:t>
            </a:r>
            <a:r>
              <a:rPr lang="en" altLang="ko-KR" sz="1000" b="0" i="0" dirty="0">
                <a:solidFill>
                  <a:schemeClr val="tx1">
                    <a:lumMod val="75000"/>
                    <a:lumOff val="25000"/>
                  </a:schemeClr>
                </a:solidFill>
                <a:effectLst/>
                <a:latin typeface="Söhne"/>
              </a:rPr>
              <a:t>, J., </a:t>
            </a:r>
            <a:r>
              <a:rPr lang="en" altLang="ko-KR" sz="1000" b="0" i="0" dirty="0" err="1">
                <a:solidFill>
                  <a:schemeClr val="tx1">
                    <a:lumMod val="75000"/>
                    <a:lumOff val="25000"/>
                  </a:schemeClr>
                </a:solidFill>
                <a:effectLst/>
                <a:latin typeface="Söhne"/>
              </a:rPr>
              <a:t>Synnaeve</a:t>
            </a:r>
            <a:r>
              <a:rPr lang="en" altLang="ko-KR" sz="1000" b="0" i="0" dirty="0">
                <a:solidFill>
                  <a:schemeClr val="tx1">
                    <a:lumMod val="75000"/>
                    <a:lumOff val="25000"/>
                  </a:schemeClr>
                </a:solidFill>
                <a:effectLst/>
                <a:latin typeface="Söhne"/>
              </a:rPr>
              <a:t>, G., &amp; Adi, Y. (2022). High Fidelity Neural Audio Compression. </a:t>
            </a:r>
            <a:r>
              <a:rPr lang="en" altLang="ko-KR" sz="1000" b="0" i="0" dirty="0" err="1">
                <a:solidFill>
                  <a:schemeClr val="tx1">
                    <a:lumMod val="75000"/>
                    <a:lumOff val="25000"/>
                  </a:schemeClr>
                </a:solidFill>
                <a:effectLst/>
                <a:latin typeface="Söhne"/>
              </a:rPr>
              <a:t>arXiv</a:t>
            </a:r>
            <a:r>
              <a:rPr lang="en" altLang="ko-KR" sz="1000" b="0" i="0" dirty="0">
                <a:solidFill>
                  <a:schemeClr val="tx1">
                    <a:lumMod val="75000"/>
                    <a:lumOff val="25000"/>
                  </a:schemeClr>
                </a:solidFill>
                <a:effectLst/>
                <a:latin typeface="Söhne"/>
              </a:rPr>
              <a:t> preprint arXiv:2210.13438 [</a:t>
            </a:r>
            <a:r>
              <a:rPr lang="en" altLang="ko-KR" sz="1000" b="0" i="0" dirty="0" err="1">
                <a:solidFill>
                  <a:schemeClr val="tx1">
                    <a:lumMod val="75000"/>
                    <a:lumOff val="25000"/>
                  </a:schemeClr>
                </a:solidFill>
                <a:effectLst/>
                <a:latin typeface="Söhne"/>
              </a:rPr>
              <a:t>eess.AS</a:t>
            </a:r>
            <a:r>
              <a:rPr lang="en" altLang="ko-KR" sz="1000" b="0" i="0" dirty="0">
                <a:solidFill>
                  <a:schemeClr val="tx1">
                    <a:lumMod val="75000"/>
                    <a:lumOff val="25000"/>
                  </a:schemeClr>
                </a:solidFill>
                <a:effectLst/>
                <a:latin typeface="Söhne"/>
              </a:rPr>
              <a:t>].</a:t>
            </a:r>
            <a:endParaRPr lang="ko-KR" altLang="en-US" sz="1000" dirty="0">
              <a:solidFill>
                <a:schemeClr val="tx1">
                  <a:lumMod val="75000"/>
                  <a:lumOff val="25000"/>
                </a:schemeClr>
              </a:solidFill>
              <a:latin typeface="Cambria" panose="02040503050406030204" pitchFamily="18" charset="0"/>
            </a:endParaRPr>
          </a:p>
        </p:txBody>
      </p:sp>
      <p:sp>
        <p:nvSpPr>
          <p:cNvPr id="13" name="TextBox 12">
            <a:extLst>
              <a:ext uri="{FF2B5EF4-FFF2-40B4-BE49-F238E27FC236}">
                <a16:creationId xmlns:a16="http://schemas.microsoft.com/office/drawing/2014/main" id="{F92371EC-C457-0B97-10C9-AE2B6EABD054}"/>
              </a:ext>
            </a:extLst>
          </p:cNvPr>
          <p:cNvSpPr txBox="1"/>
          <p:nvPr/>
        </p:nvSpPr>
        <p:spPr>
          <a:xfrm>
            <a:off x="2842407" y="2425818"/>
            <a:ext cx="378630" cy="276999"/>
          </a:xfrm>
          <a:prstGeom prst="rect">
            <a:avLst/>
          </a:prstGeom>
          <a:noFill/>
        </p:spPr>
        <p:txBody>
          <a:bodyPr wrap="square" rtlCol="0">
            <a:spAutoFit/>
          </a:bodyPr>
          <a:lstStyle/>
          <a:p>
            <a:r>
              <a:rPr lang="en-US" altLang="ko-KR" sz="1200" dirty="0">
                <a:latin typeface="Cambria" panose="02040503050406030204" pitchFamily="18" charset="0"/>
              </a:rPr>
              <a:t>[1]</a:t>
            </a:r>
            <a:endParaRPr lang="ko-KR" altLang="en-US" sz="1200" dirty="0">
              <a:latin typeface="Cambria" panose="02040503050406030204" pitchFamily="18" charset="0"/>
            </a:endParaRPr>
          </a:p>
        </p:txBody>
      </p:sp>
      <p:sp>
        <p:nvSpPr>
          <p:cNvPr id="15" name="TextBox 14">
            <a:extLst>
              <a:ext uri="{FF2B5EF4-FFF2-40B4-BE49-F238E27FC236}">
                <a16:creationId xmlns:a16="http://schemas.microsoft.com/office/drawing/2014/main" id="{C8A12E44-D557-CA05-6A1A-5FC8AE74F7E9}"/>
              </a:ext>
            </a:extLst>
          </p:cNvPr>
          <p:cNvSpPr txBox="1"/>
          <p:nvPr/>
        </p:nvSpPr>
        <p:spPr>
          <a:xfrm>
            <a:off x="2842407" y="3361940"/>
            <a:ext cx="378630" cy="276999"/>
          </a:xfrm>
          <a:prstGeom prst="rect">
            <a:avLst/>
          </a:prstGeom>
          <a:noFill/>
        </p:spPr>
        <p:txBody>
          <a:bodyPr wrap="none" rtlCol="0">
            <a:spAutoFit/>
          </a:bodyPr>
          <a:lstStyle/>
          <a:p>
            <a:r>
              <a:rPr lang="en-US" altLang="ko-KR" sz="1200" dirty="0">
                <a:latin typeface="Cambria" panose="02040503050406030204" pitchFamily="18" charset="0"/>
              </a:rPr>
              <a:t>[2]</a:t>
            </a:r>
            <a:endParaRPr lang="ko-KR" altLang="en-US" sz="1200" dirty="0">
              <a:latin typeface="Cambria" panose="02040503050406030204" pitchFamily="18" charset="0"/>
            </a:endParaRPr>
          </a:p>
        </p:txBody>
      </p:sp>
      <p:sp>
        <p:nvSpPr>
          <p:cNvPr id="16" name="Text Placeholder 2">
            <a:extLst>
              <a:ext uri="{FF2B5EF4-FFF2-40B4-BE49-F238E27FC236}">
                <a16:creationId xmlns:a16="http://schemas.microsoft.com/office/drawing/2014/main" id="{4BE38F44-6428-77F1-758F-8B9AEADB8F9B}"/>
              </a:ext>
            </a:extLst>
          </p:cNvPr>
          <p:cNvSpPr txBox="1">
            <a:spLocks/>
          </p:cNvSpPr>
          <p:nvPr/>
        </p:nvSpPr>
        <p:spPr>
          <a:xfrm>
            <a:off x="-1778" y="764378"/>
            <a:ext cx="12193200" cy="540000"/>
          </a:xfrm>
          <a:prstGeom prst="rect">
            <a:avLst/>
          </a:prstGeom>
          <a:solidFill>
            <a:srgbClr val="0D387B"/>
          </a:solidFill>
        </p:spPr>
        <p:txBody>
          <a:bodyPr vert="horz" lIns="91440" tIns="45720" rIns="91440" bIns="45720" rtlCol="0" anchor="ctr" anchorCtr="0">
            <a:normAutofit/>
          </a:bodyPr>
          <a:lstStyle>
            <a:lvl1pPr marL="179388" indent="0" algn="l" defTabSz="914400" rtl="0" eaLnBrk="1" latinLnBrk="0" hangingPunct="1">
              <a:lnSpc>
                <a:spcPct val="90000"/>
              </a:lnSpc>
              <a:spcBef>
                <a:spcPts val="1000"/>
              </a:spcBef>
              <a:buFont typeface="Arial" panose="020B0604020202020204" pitchFamily="34" charset="0"/>
              <a:buNone/>
              <a:tabLst/>
              <a:defRPr sz="2800" b="0" kern="120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latin typeface="Cambria" panose="02040503050406030204" pitchFamily="18" charset="0"/>
                <a:ea typeface="BM DoHyeon OTF" panose="020B0600000101010101" pitchFamily="34" charset="-127"/>
              </a:rPr>
              <a:t>4. Experiments and Results</a:t>
            </a:r>
          </a:p>
        </p:txBody>
      </p:sp>
    </p:spTree>
    <p:extLst>
      <p:ext uri="{BB962C8B-B14F-4D97-AF65-F5344CB8AC3E}">
        <p14:creationId xmlns:p14="http://schemas.microsoft.com/office/powerpoint/2010/main" val="2795642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p:txBody>
          <a:bodyPr>
            <a:normAutofit/>
          </a:bodyPr>
          <a:lstStyle/>
          <a:p>
            <a:r>
              <a:rPr lang="en-US" altLang="ko-KR" dirty="0">
                <a:latin typeface="Cambria" panose="02040503050406030204" pitchFamily="18" charset="0"/>
                <a:ea typeface="BM DoHyeon OTF" panose="020B0600000101010101" pitchFamily="34" charset="-127"/>
              </a:rPr>
              <a:t>4. Experiments and results</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11</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11" name="Content Placeholder 1">
            <a:extLst>
              <a:ext uri="{FF2B5EF4-FFF2-40B4-BE49-F238E27FC236}">
                <a16:creationId xmlns:a16="http://schemas.microsoft.com/office/drawing/2014/main" id="{14FCDBC0-9F8E-4C74-8933-7A0964CF9E4A}"/>
              </a:ext>
            </a:extLst>
          </p:cNvPr>
          <p:cNvSpPr>
            <a:spLocks noGrp="1"/>
          </p:cNvSpPr>
          <p:nvPr>
            <p:ph idx="1"/>
          </p:nvPr>
        </p:nvSpPr>
        <p:spPr>
          <a:xfrm>
            <a:off x="695325" y="1316038"/>
            <a:ext cx="10801350" cy="5135562"/>
          </a:xfrm>
        </p:spPr>
        <p:txBody>
          <a:bodyPr>
            <a:normAutofit/>
          </a:bodyPr>
          <a:lstStyle/>
          <a:p>
            <a:pPr marL="0" indent="0">
              <a:buNone/>
            </a:pPr>
            <a:r>
              <a:rPr lang="en-US" altLang="ko-KR" sz="3000" b="1" dirty="0">
                <a:solidFill>
                  <a:schemeClr val="tx1">
                    <a:lumMod val="75000"/>
                    <a:lumOff val="25000"/>
                  </a:schemeClr>
                </a:solidFill>
                <a:latin typeface="Cambria" panose="02040503050406030204" pitchFamily="18" charset="0"/>
              </a:rPr>
              <a:t>4.3 Demo – training dataset</a:t>
            </a:r>
            <a:endParaRPr lang="ko-KR" altLang="en-US" sz="3000" b="1" dirty="0">
              <a:solidFill>
                <a:schemeClr val="tx1">
                  <a:lumMod val="75000"/>
                  <a:lumOff val="25000"/>
                </a:schemeClr>
              </a:solidFill>
              <a:latin typeface="Cambria" panose="02040503050406030204" pitchFamily="18" charset="0"/>
            </a:endParaRPr>
          </a:p>
          <a:p>
            <a:pPr lvl="1"/>
            <a:endParaRPr lang="en-US" altLang="ko-KR" sz="3000" b="1" dirty="0">
              <a:solidFill>
                <a:schemeClr val="tx1">
                  <a:lumMod val="75000"/>
                  <a:lumOff val="25000"/>
                </a:schemeClr>
              </a:solidFill>
              <a:latin typeface="Cambria" panose="02040503050406030204" pitchFamily="18" charset="0"/>
            </a:endParaRPr>
          </a:p>
          <a:p>
            <a:pPr lvl="1"/>
            <a:endParaRPr lang="en-US" altLang="ko-KR" sz="3000" b="1" dirty="0">
              <a:solidFill>
                <a:schemeClr val="tx1">
                  <a:lumMod val="75000"/>
                  <a:lumOff val="25000"/>
                </a:schemeClr>
              </a:solidFill>
              <a:latin typeface="Cambria" panose="02040503050406030204" pitchFamily="18" charset="0"/>
            </a:endParaRPr>
          </a:p>
          <a:p>
            <a:pPr lvl="1"/>
            <a:endParaRPr lang="en-US" altLang="ko-KR" sz="3000" b="1" dirty="0">
              <a:solidFill>
                <a:schemeClr val="tx1">
                  <a:lumMod val="75000"/>
                  <a:lumOff val="25000"/>
                </a:schemeClr>
              </a:solidFill>
              <a:latin typeface="Cambria" panose="02040503050406030204" pitchFamily="18" charset="0"/>
            </a:endParaRPr>
          </a:p>
        </p:txBody>
      </p:sp>
      <p:sp>
        <p:nvSpPr>
          <p:cNvPr id="5" name="Text Placeholder 2">
            <a:extLst>
              <a:ext uri="{FF2B5EF4-FFF2-40B4-BE49-F238E27FC236}">
                <a16:creationId xmlns:a16="http://schemas.microsoft.com/office/drawing/2014/main" id="{B1D76C97-95C9-B0BC-3A84-81EF6FDC9133}"/>
              </a:ext>
            </a:extLst>
          </p:cNvPr>
          <p:cNvSpPr txBox="1">
            <a:spLocks/>
          </p:cNvSpPr>
          <p:nvPr/>
        </p:nvSpPr>
        <p:spPr>
          <a:xfrm>
            <a:off x="-1778" y="764378"/>
            <a:ext cx="12193200" cy="540000"/>
          </a:xfrm>
          <a:prstGeom prst="rect">
            <a:avLst/>
          </a:prstGeom>
          <a:solidFill>
            <a:srgbClr val="0D387B"/>
          </a:solidFill>
        </p:spPr>
        <p:txBody>
          <a:bodyPr vert="horz" lIns="91440" tIns="45720" rIns="91440" bIns="45720" rtlCol="0" anchor="ctr" anchorCtr="0">
            <a:normAutofit/>
          </a:bodyPr>
          <a:lstStyle>
            <a:lvl1pPr marL="179388" indent="0" algn="l" defTabSz="914400" rtl="0" eaLnBrk="1" latinLnBrk="0" hangingPunct="1">
              <a:lnSpc>
                <a:spcPct val="90000"/>
              </a:lnSpc>
              <a:spcBef>
                <a:spcPts val="1000"/>
              </a:spcBef>
              <a:buFont typeface="Arial" panose="020B0604020202020204" pitchFamily="34" charset="0"/>
              <a:buNone/>
              <a:tabLst/>
              <a:defRPr sz="2800" b="0" kern="120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latin typeface="Cambria" panose="02040503050406030204" pitchFamily="18" charset="0"/>
                <a:ea typeface="BM DoHyeon OTF" panose="020B0600000101010101" pitchFamily="34" charset="-127"/>
              </a:rPr>
              <a:t>4. Experiments and Results</a:t>
            </a:r>
          </a:p>
        </p:txBody>
      </p:sp>
      <p:pic>
        <p:nvPicPr>
          <p:cNvPr id="6" name="AClassic_1_mixed_gt">
            <a:hlinkClick r:id="" action="ppaction://media"/>
            <a:extLst>
              <a:ext uri="{FF2B5EF4-FFF2-40B4-BE49-F238E27FC236}">
                <a16:creationId xmlns:a16="http://schemas.microsoft.com/office/drawing/2014/main" id="{54E88507-4A32-C497-A0DC-5C7A1B8C871A}"/>
              </a:ext>
            </a:extLst>
          </p:cNvPr>
          <p:cNvPicPr>
            <a:picLocks noChangeAspect="1"/>
          </p:cNvPicPr>
          <p:nvPr>
            <a:audioFile r:link="rId2"/>
            <p:extLst>
              <p:ext uri="{DAA4B4D4-6D71-4841-9C94-3DE7FCFB9230}">
                <p14:media xmlns:p14="http://schemas.microsoft.com/office/powerpoint/2010/main" r:embed="rId1"/>
              </p:ext>
            </p:extLst>
          </p:nvPr>
        </p:nvPicPr>
        <p:blipFill>
          <a:blip r:embed="rId23"/>
          <a:stretch>
            <a:fillRect/>
          </a:stretch>
        </p:blipFill>
        <p:spPr>
          <a:xfrm>
            <a:off x="7846649" y="5264907"/>
            <a:ext cx="812800" cy="812800"/>
          </a:xfrm>
          <a:prstGeom prst="rect">
            <a:avLst/>
          </a:prstGeom>
        </p:spPr>
      </p:pic>
      <p:pic>
        <p:nvPicPr>
          <p:cNvPr id="7" name="AClassic_1_mixed">
            <a:hlinkClick r:id="" action="ppaction://media"/>
            <a:extLst>
              <a:ext uri="{FF2B5EF4-FFF2-40B4-BE49-F238E27FC236}">
                <a16:creationId xmlns:a16="http://schemas.microsoft.com/office/drawing/2014/main" id="{96402430-3A6B-3988-A372-F008654BFD5A}"/>
              </a:ext>
            </a:extLst>
          </p:cNvPr>
          <p:cNvPicPr>
            <a:picLocks noChangeAspect="1"/>
          </p:cNvPicPr>
          <p:nvPr>
            <a:audioFile r:link="rId4"/>
            <p:extLst>
              <p:ext uri="{DAA4B4D4-6D71-4841-9C94-3DE7FCFB9230}">
                <p14:media xmlns:p14="http://schemas.microsoft.com/office/powerpoint/2010/main" r:embed="rId3"/>
              </p:ext>
            </p:extLst>
          </p:nvPr>
        </p:nvPicPr>
        <p:blipFill>
          <a:blip r:embed="rId23"/>
          <a:stretch>
            <a:fillRect/>
          </a:stretch>
        </p:blipFill>
        <p:spPr>
          <a:xfrm>
            <a:off x="2403230" y="5264907"/>
            <a:ext cx="812800" cy="812800"/>
          </a:xfrm>
          <a:prstGeom prst="rect">
            <a:avLst/>
          </a:prstGeom>
        </p:spPr>
      </p:pic>
      <p:sp>
        <p:nvSpPr>
          <p:cNvPr id="8" name="TextBox 7">
            <a:extLst>
              <a:ext uri="{FF2B5EF4-FFF2-40B4-BE49-F238E27FC236}">
                <a16:creationId xmlns:a16="http://schemas.microsoft.com/office/drawing/2014/main" id="{75822E08-E9C5-23C4-2D40-C3989A4AAA18}"/>
              </a:ext>
            </a:extLst>
          </p:cNvPr>
          <p:cNvSpPr txBox="1"/>
          <p:nvPr/>
        </p:nvSpPr>
        <p:spPr>
          <a:xfrm>
            <a:off x="1979474" y="2157468"/>
            <a:ext cx="1680525" cy="400110"/>
          </a:xfrm>
          <a:prstGeom prst="rect">
            <a:avLst/>
          </a:prstGeom>
          <a:noFill/>
        </p:spPr>
        <p:txBody>
          <a:bodyPr wrap="none" rtlCol="0">
            <a:spAutoFit/>
          </a:bodyPr>
          <a:lstStyle/>
          <a:p>
            <a:r>
              <a:rPr kumimoji="1" lang="en-US" altLang="ko-KR" sz="2000" dirty="0">
                <a:latin typeface="Cambria" panose="02040503050406030204" pitchFamily="18" charset="0"/>
              </a:rPr>
              <a:t>Ground Truth</a:t>
            </a:r>
            <a:endParaRPr kumimoji="1" lang="ko-KR" altLang="en-US" sz="2000" dirty="0">
              <a:latin typeface="Cambria" panose="02040503050406030204" pitchFamily="18" charset="0"/>
            </a:endParaRPr>
          </a:p>
        </p:txBody>
      </p:sp>
      <p:sp>
        <p:nvSpPr>
          <p:cNvPr id="9" name="TextBox 8">
            <a:extLst>
              <a:ext uri="{FF2B5EF4-FFF2-40B4-BE49-F238E27FC236}">
                <a16:creationId xmlns:a16="http://schemas.microsoft.com/office/drawing/2014/main" id="{4602BDB1-8D44-3C0E-ED6D-9F9CA13F27DB}"/>
              </a:ext>
            </a:extLst>
          </p:cNvPr>
          <p:cNvSpPr txBox="1"/>
          <p:nvPr/>
        </p:nvSpPr>
        <p:spPr>
          <a:xfrm>
            <a:off x="7152524" y="2130487"/>
            <a:ext cx="1823448" cy="400110"/>
          </a:xfrm>
          <a:prstGeom prst="rect">
            <a:avLst/>
          </a:prstGeom>
          <a:noFill/>
        </p:spPr>
        <p:txBody>
          <a:bodyPr wrap="none" rtlCol="0">
            <a:spAutoFit/>
          </a:bodyPr>
          <a:lstStyle/>
          <a:p>
            <a:r>
              <a:rPr kumimoji="1" lang="en-US" altLang="ko-KR" sz="2000" dirty="0">
                <a:latin typeface="Cambria" panose="02040503050406030204" pitchFamily="18" charset="0"/>
              </a:rPr>
              <a:t>Open-Singsong</a:t>
            </a:r>
            <a:endParaRPr kumimoji="1" lang="ko-KR" altLang="en-US" sz="2000" dirty="0">
              <a:latin typeface="Cambria" panose="02040503050406030204" pitchFamily="18" charset="0"/>
            </a:endParaRPr>
          </a:p>
        </p:txBody>
      </p:sp>
      <p:pic>
        <p:nvPicPr>
          <p:cNvPr id="10" name="Music_Delta_-_Britpop_4_mixed_gt">
            <a:hlinkClick r:id="" action="ppaction://media"/>
            <a:extLst>
              <a:ext uri="{FF2B5EF4-FFF2-40B4-BE49-F238E27FC236}">
                <a16:creationId xmlns:a16="http://schemas.microsoft.com/office/drawing/2014/main" id="{C68D55E8-0735-CE19-AAAF-E3DC69885848}"/>
              </a:ext>
            </a:extLst>
          </p:cNvPr>
          <p:cNvPicPr>
            <a:picLocks noChangeAspect="1"/>
          </p:cNvPicPr>
          <p:nvPr>
            <a:audioFile r:link="rId6"/>
            <p:extLst>
              <p:ext uri="{DAA4B4D4-6D71-4841-9C94-3DE7FCFB9230}">
                <p14:media xmlns:p14="http://schemas.microsoft.com/office/powerpoint/2010/main" r:embed="rId5"/>
              </p:ext>
            </p:extLst>
          </p:nvPr>
        </p:nvPicPr>
        <p:blipFill>
          <a:blip r:embed="rId23"/>
          <a:stretch>
            <a:fillRect/>
          </a:stretch>
        </p:blipFill>
        <p:spPr>
          <a:xfrm>
            <a:off x="2417395" y="6073317"/>
            <a:ext cx="812800" cy="812800"/>
          </a:xfrm>
          <a:prstGeom prst="rect">
            <a:avLst/>
          </a:prstGeom>
        </p:spPr>
      </p:pic>
      <p:pic>
        <p:nvPicPr>
          <p:cNvPr id="12" name="Music_Delta_-_Britpop_4_mixed">
            <a:hlinkClick r:id="" action="ppaction://media"/>
            <a:extLst>
              <a:ext uri="{FF2B5EF4-FFF2-40B4-BE49-F238E27FC236}">
                <a16:creationId xmlns:a16="http://schemas.microsoft.com/office/drawing/2014/main" id="{E6309897-E4A8-6B83-E934-AF55ED9E8DA8}"/>
              </a:ext>
            </a:extLst>
          </p:cNvPr>
          <p:cNvPicPr>
            <a:picLocks noChangeAspect="1"/>
          </p:cNvPicPr>
          <p:nvPr>
            <a:audioFile r:link="rId8"/>
            <p:extLst>
              <p:ext uri="{DAA4B4D4-6D71-4841-9C94-3DE7FCFB9230}">
                <p14:media xmlns:p14="http://schemas.microsoft.com/office/powerpoint/2010/main" r:embed="rId7"/>
              </p:ext>
            </p:extLst>
          </p:nvPr>
        </p:nvPicPr>
        <p:blipFill>
          <a:blip r:embed="rId23"/>
          <a:stretch>
            <a:fillRect/>
          </a:stretch>
        </p:blipFill>
        <p:spPr>
          <a:xfrm>
            <a:off x="7846649" y="5896095"/>
            <a:ext cx="812800" cy="812800"/>
          </a:xfrm>
          <a:prstGeom prst="rect">
            <a:avLst/>
          </a:prstGeom>
        </p:spPr>
      </p:pic>
      <p:pic>
        <p:nvPicPr>
          <p:cNvPr id="13" name="Titanium_-_Haunted_Age_24_mixed_gt">
            <a:hlinkClick r:id="" action="ppaction://media"/>
            <a:extLst>
              <a:ext uri="{FF2B5EF4-FFF2-40B4-BE49-F238E27FC236}">
                <a16:creationId xmlns:a16="http://schemas.microsoft.com/office/drawing/2014/main" id="{F47ED6BB-67FE-FE67-2A7B-E9EA02006921}"/>
              </a:ext>
            </a:extLst>
          </p:cNvPr>
          <p:cNvPicPr>
            <a:picLocks noChangeAspect="1"/>
          </p:cNvPicPr>
          <p:nvPr>
            <a:audioFile r:link="rId10"/>
            <p:extLst>
              <p:ext uri="{DAA4B4D4-6D71-4841-9C94-3DE7FCFB9230}">
                <p14:media xmlns:p14="http://schemas.microsoft.com/office/powerpoint/2010/main" r:embed="rId9"/>
              </p:ext>
            </p:extLst>
          </p:nvPr>
        </p:nvPicPr>
        <p:blipFill>
          <a:blip r:embed="rId23"/>
          <a:stretch>
            <a:fillRect/>
          </a:stretch>
        </p:blipFill>
        <p:spPr>
          <a:xfrm>
            <a:off x="2417395" y="4378106"/>
            <a:ext cx="812800" cy="812800"/>
          </a:xfrm>
          <a:prstGeom prst="rect">
            <a:avLst/>
          </a:prstGeom>
        </p:spPr>
      </p:pic>
      <p:pic>
        <p:nvPicPr>
          <p:cNvPr id="14" name="Titanium_-_Haunted_Age_24_mixed">
            <a:hlinkClick r:id="" action="ppaction://media"/>
            <a:extLst>
              <a:ext uri="{FF2B5EF4-FFF2-40B4-BE49-F238E27FC236}">
                <a16:creationId xmlns:a16="http://schemas.microsoft.com/office/drawing/2014/main" id="{8741BE29-B13F-1F82-C5E9-DF199A753945}"/>
              </a:ext>
            </a:extLst>
          </p:cNvPr>
          <p:cNvPicPr>
            <a:picLocks noChangeAspect="1"/>
          </p:cNvPicPr>
          <p:nvPr>
            <a:audioFile r:link="rId12"/>
            <p:extLst>
              <p:ext uri="{DAA4B4D4-6D71-4841-9C94-3DE7FCFB9230}">
                <p14:media xmlns:p14="http://schemas.microsoft.com/office/powerpoint/2010/main" r:embed="rId11"/>
              </p:ext>
            </p:extLst>
          </p:nvPr>
        </p:nvPicPr>
        <p:blipFill>
          <a:blip r:embed="rId23"/>
          <a:stretch>
            <a:fillRect/>
          </a:stretch>
        </p:blipFill>
        <p:spPr>
          <a:xfrm>
            <a:off x="7846649" y="4377650"/>
            <a:ext cx="812800" cy="812800"/>
          </a:xfrm>
          <a:prstGeom prst="rect">
            <a:avLst/>
          </a:prstGeom>
        </p:spPr>
      </p:pic>
      <p:pic>
        <p:nvPicPr>
          <p:cNvPr id="15" name="Alexander_Ross_-_Goodbye_Bolero_31_mixed_gt">
            <a:hlinkClick r:id="" action="ppaction://media"/>
            <a:extLst>
              <a:ext uri="{FF2B5EF4-FFF2-40B4-BE49-F238E27FC236}">
                <a16:creationId xmlns:a16="http://schemas.microsoft.com/office/drawing/2014/main" id="{D2B65820-2F41-ACC0-A086-3255D529B0D8}"/>
              </a:ext>
            </a:extLst>
          </p:cNvPr>
          <p:cNvPicPr>
            <a:picLocks noChangeAspect="1"/>
          </p:cNvPicPr>
          <p:nvPr>
            <a:audioFile r:link="rId14"/>
            <p:extLst>
              <p:ext uri="{DAA4B4D4-6D71-4841-9C94-3DE7FCFB9230}">
                <p14:media xmlns:p14="http://schemas.microsoft.com/office/powerpoint/2010/main" r:embed="rId13"/>
              </p:ext>
            </p:extLst>
          </p:nvPr>
        </p:nvPicPr>
        <p:blipFill>
          <a:blip r:embed="rId23"/>
          <a:stretch>
            <a:fillRect/>
          </a:stretch>
        </p:blipFill>
        <p:spPr>
          <a:xfrm>
            <a:off x="2417395" y="2557578"/>
            <a:ext cx="812800" cy="812800"/>
          </a:xfrm>
          <a:prstGeom prst="rect">
            <a:avLst/>
          </a:prstGeom>
        </p:spPr>
      </p:pic>
      <p:pic>
        <p:nvPicPr>
          <p:cNvPr id="16" name="Alexander_Ross_-_Goodbye_Bolero_31_mixed">
            <a:hlinkClick r:id="" action="ppaction://media"/>
            <a:extLst>
              <a:ext uri="{FF2B5EF4-FFF2-40B4-BE49-F238E27FC236}">
                <a16:creationId xmlns:a16="http://schemas.microsoft.com/office/drawing/2014/main" id="{0D3AB608-4D6A-30FD-A2EE-661BF54E1670}"/>
              </a:ext>
            </a:extLst>
          </p:cNvPr>
          <p:cNvPicPr>
            <a:picLocks noChangeAspect="1"/>
          </p:cNvPicPr>
          <p:nvPr>
            <a:audioFile r:link="rId16"/>
            <p:extLst>
              <p:ext uri="{DAA4B4D4-6D71-4841-9C94-3DE7FCFB9230}">
                <p14:media xmlns:p14="http://schemas.microsoft.com/office/powerpoint/2010/main" r:embed="rId15"/>
              </p:ext>
            </p:extLst>
          </p:nvPr>
        </p:nvPicPr>
        <p:blipFill>
          <a:blip r:embed="rId23"/>
          <a:stretch>
            <a:fillRect/>
          </a:stretch>
        </p:blipFill>
        <p:spPr>
          <a:xfrm>
            <a:off x="7846649" y="2685873"/>
            <a:ext cx="812800" cy="812800"/>
          </a:xfrm>
          <a:prstGeom prst="rect">
            <a:avLst/>
          </a:prstGeom>
        </p:spPr>
      </p:pic>
      <p:pic>
        <p:nvPicPr>
          <p:cNvPr id="17" name="Actions_-_South_Of_The_Water_18_mixed">
            <a:hlinkClick r:id="" action="ppaction://media"/>
            <a:extLst>
              <a:ext uri="{FF2B5EF4-FFF2-40B4-BE49-F238E27FC236}">
                <a16:creationId xmlns:a16="http://schemas.microsoft.com/office/drawing/2014/main" id="{22FC0E28-7F62-DB0D-EC1F-54D9FD2CBFFD}"/>
              </a:ext>
            </a:extLst>
          </p:cNvPr>
          <p:cNvPicPr>
            <a:picLocks noChangeAspect="1"/>
          </p:cNvPicPr>
          <p:nvPr>
            <a:audioFile r:link="rId18"/>
            <p:extLst>
              <p:ext uri="{DAA4B4D4-6D71-4841-9C94-3DE7FCFB9230}">
                <p14:media xmlns:p14="http://schemas.microsoft.com/office/powerpoint/2010/main" r:embed="rId17"/>
              </p:ext>
            </p:extLst>
          </p:nvPr>
        </p:nvPicPr>
        <p:blipFill>
          <a:blip r:embed="rId23"/>
          <a:stretch>
            <a:fillRect/>
          </a:stretch>
        </p:blipFill>
        <p:spPr>
          <a:xfrm>
            <a:off x="7846649" y="3523333"/>
            <a:ext cx="812800" cy="812800"/>
          </a:xfrm>
          <a:prstGeom prst="rect">
            <a:avLst/>
          </a:prstGeom>
        </p:spPr>
      </p:pic>
      <p:pic>
        <p:nvPicPr>
          <p:cNvPr id="18" name="Actions_-_South_Of_The_Water_18_mixed_gt">
            <a:hlinkClick r:id="" action="ppaction://media"/>
            <a:extLst>
              <a:ext uri="{FF2B5EF4-FFF2-40B4-BE49-F238E27FC236}">
                <a16:creationId xmlns:a16="http://schemas.microsoft.com/office/drawing/2014/main" id="{85C5CF75-982C-A5E6-DD70-5A7E06DCFEF5}"/>
              </a:ext>
            </a:extLst>
          </p:cNvPr>
          <p:cNvPicPr>
            <a:picLocks noChangeAspect="1"/>
          </p:cNvPicPr>
          <p:nvPr>
            <a:audioFile r:link="rId20"/>
            <p:extLst>
              <p:ext uri="{DAA4B4D4-6D71-4841-9C94-3DE7FCFB9230}">
                <p14:media xmlns:p14="http://schemas.microsoft.com/office/powerpoint/2010/main" r:embed="rId19"/>
              </p:ext>
            </p:extLst>
          </p:nvPr>
        </p:nvPicPr>
        <p:blipFill>
          <a:blip r:embed="rId23"/>
          <a:stretch>
            <a:fillRect/>
          </a:stretch>
        </p:blipFill>
        <p:spPr>
          <a:xfrm>
            <a:off x="2403230" y="3412198"/>
            <a:ext cx="812800" cy="812800"/>
          </a:xfrm>
          <a:prstGeom prst="rect">
            <a:avLst/>
          </a:prstGeom>
        </p:spPr>
      </p:pic>
    </p:spTree>
    <p:extLst>
      <p:ext uri="{BB962C8B-B14F-4D97-AF65-F5344CB8AC3E}">
        <p14:creationId xmlns:p14="http://schemas.microsoft.com/office/powerpoint/2010/main" val="423844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000"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5000" fill="hold"/>
                                        <p:tgtEl>
                                          <p:spTgt spid="10"/>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000" fill="hold"/>
                                        <p:tgtEl>
                                          <p:spTgt spid="12"/>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5000" fill="hold"/>
                                        <p:tgtEl>
                                          <p:spTgt spid="13"/>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5000" fill="hold"/>
                                        <p:tgtEl>
                                          <p:spTgt spid="14"/>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5000" fill="hold"/>
                                        <p:tgtEl>
                                          <p:spTgt spid="15"/>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5000" fill="hold"/>
                                        <p:tgtEl>
                                          <p:spTgt spid="16"/>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5000" fill="hold"/>
                                        <p:tgtEl>
                                          <p:spTgt spid="17"/>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5000"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6"/>
                </p:tgtEl>
              </p:cMediaNode>
            </p:audio>
            <p:audio>
              <p:cMediaNode vol="80000">
                <p:cTn id="44" fill="hold" display="0">
                  <p:stCondLst>
                    <p:cond delay="indefinite"/>
                  </p:stCondLst>
                  <p:endCondLst>
                    <p:cond evt="onStopAudio" delay="0">
                      <p:tgtEl>
                        <p:sldTgt/>
                      </p:tgtEl>
                    </p:cond>
                  </p:endCondLst>
                </p:cTn>
                <p:tgtEl>
                  <p:spTgt spid="7"/>
                </p:tgtEl>
              </p:cMediaNode>
            </p:audio>
            <p:audio>
              <p:cMediaNode vol="80000">
                <p:cTn id="45" fill="hold" display="0">
                  <p:stCondLst>
                    <p:cond delay="indefinite"/>
                  </p:stCondLst>
                  <p:endCondLst>
                    <p:cond evt="onStopAudio" delay="0">
                      <p:tgtEl>
                        <p:sldTgt/>
                      </p:tgtEl>
                    </p:cond>
                  </p:endCondLst>
                </p:cTn>
                <p:tgtEl>
                  <p:spTgt spid="10"/>
                </p:tgtEl>
              </p:cMediaNode>
            </p:audio>
            <p:audio>
              <p:cMediaNode vol="80000">
                <p:cTn id="46" fill="hold" display="0">
                  <p:stCondLst>
                    <p:cond delay="indefinite"/>
                  </p:stCondLst>
                  <p:endCondLst>
                    <p:cond evt="onStopAudio" delay="0">
                      <p:tgtEl>
                        <p:sldTgt/>
                      </p:tgtEl>
                    </p:cond>
                  </p:endCondLst>
                </p:cTn>
                <p:tgtEl>
                  <p:spTgt spid="12"/>
                </p:tgtEl>
              </p:cMediaNode>
            </p:audio>
            <p:audio>
              <p:cMediaNode vol="80000">
                <p:cTn id="47" fill="hold" display="0">
                  <p:stCondLst>
                    <p:cond delay="indefinite"/>
                  </p:stCondLst>
                  <p:endCondLst>
                    <p:cond evt="onStopAudio" delay="0">
                      <p:tgtEl>
                        <p:sldTgt/>
                      </p:tgtEl>
                    </p:cond>
                  </p:endCondLst>
                </p:cTn>
                <p:tgtEl>
                  <p:spTgt spid="13"/>
                </p:tgtEl>
              </p:cMediaNode>
            </p:audio>
            <p:audio>
              <p:cMediaNode vol="80000">
                <p:cTn id="48" fill="hold" display="0">
                  <p:stCondLst>
                    <p:cond delay="indefinite"/>
                  </p:stCondLst>
                  <p:endCondLst>
                    <p:cond evt="onStopAudio" delay="0">
                      <p:tgtEl>
                        <p:sldTgt/>
                      </p:tgtEl>
                    </p:cond>
                  </p:endCondLst>
                </p:cTn>
                <p:tgtEl>
                  <p:spTgt spid="14"/>
                </p:tgtEl>
              </p:cMediaNode>
            </p:audio>
            <p:audio>
              <p:cMediaNode vol="80000">
                <p:cTn id="49" fill="hold" display="0">
                  <p:stCondLst>
                    <p:cond delay="indefinite"/>
                  </p:stCondLst>
                  <p:endCondLst>
                    <p:cond evt="onStopAudio" delay="0">
                      <p:tgtEl>
                        <p:sldTgt/>
                      </p:tgtEl>
                    </p:cond>
                  </p:endCondLst>
                </p:cTn>
                <p:tgtEl>
                  <p:spTgt spid="15"/>
                </p:tgtEl>
              </p:cMediaNode>
            </p:audio>
            <p:audio>
              <p:cMediaNode vol="80000">
                <p:cTn id="50" fill="hold" display="0">
                  <p:stCondLst>
                    <p:cond delay="indefinite"/>
                  </p:stCondLst>
                  <p:endCondLst>
                    <p:cond evt="onStopAudio" delay="0">
                      <p:tgtEl>
                        <p:sldTgt/>
                      </p:tgtEl>
                    </p:cond>
                  </p:endCondLst>
                </p:cTn>
                <p:tgtEl>
                  <p:spTgt spid="16"/>
                </p:tgtEl>
              </p:cMediaNode>
            </p:audio>
            <p:audio>
              <p:cMediaNode vol="80000">
                <p:cTn id="51" fill="hold" display="0">
                  <p:stCondLst>
                    <p:cond delay="indefinite"/>
                  </p:stCondLst>
                  <p:endCondLst>
                    <p:cond evt="onStopAudio" delay="0">
                      <p:tgtEl>
                        <p:sldTgt/>
                      </p:tgtEl>
                    </p:cond>
                  </p:endCondLst>
                </p:cTn>
                <p:tgtEl>
                  <p:spTgt spid="17"/>
                </p:tgtEl>
              </p:cMediaNode>
            </p:audio>
            <p:audio>
              <p:cMediaNode vol="80000">
                <p:cTn id="52" fill="hold" display="0">
                  <p:stCondLst>
                    <p:cond delay="indefinite"/>
                  </p:stCondLst>
                  <p:endCondLst>
                    <p:cond evt="onStopAudio" delay="0">
                      <p:tgtEl>
                        <p:sldTgt/>
                      </p:tgtEl>
                    </p:cond>
                  </p:endCondLst>
                </p:cTn>
                <p:tgtEl>
                  <p:spTgt spid="1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p:txBody>
          <a:bodyPr>
            <a:normAutofit/>
          </a:bodyPr>
          <a:lstStyle/>
          <a:p>
            <a:r>
              <a:rPr lang="en-US" altLang="ko-KR" dirty="0">
                <a:latin typeface="Cambria" panose="02040503050406030204" pitchFamily="18" charset="0"/>
                <a:ea typeface="BM DoHyeon OTF" panose="020B0600000101010101" pitchFamily="34" charset="-127"/>
              </a:rPr>
              <a:t>4. Experiments and results</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12</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11" name="Content Placeholder 1">
            <a:extLst>
              <a:ext uri="{FF2B5EF4-FFF2-40B4-BE49-F238E27FC236}">
                <a16:creationId xmlns:a16="http://schemas.microsoft.com/office/drawing/2014/main" id="{14FCDBC0-9F8E-4C74-8933-7A0964CF9E4A}"/>
              </a:ext>
            </a:extLst>
          </p:cNvPr>
          <p:cNvSpPr>
            <a:spLocks noGrp="1"/>
          </p:cNvSpPr>
          <p:nvPr>
            <p:ph idx="1"/>
          </p:nvPr>
        </p:nvSpPr>
        <p:spPr>
          <a:xfrm>
            <a:off x="695325" y="1316038"/>
            <a:ext cx="10801350" cy="5135562"/>
          </a:xfrm>
        </p:spPr>
        <p:txBody>
          <a:bodyPr>
            <a:normAutofit/>
          </a:bodyPr>
          <a:lstStyle/>
          <a:p>
            <a:pPr marL="0" indent="0">
              <a:buNone/>
            </a:pPr>
            <a:r>
              <a:rPr lang="en-US" altLang="ko-KR" sz="3000" b="1" dirty="0">
                <a:solidFill>
                  <a:schemeClr val="tx1">
                    <a:lumMod val="75000"/>
                    <a:lumOff val="25000"/>
                  </a:schemeClr>
                </a:solidFill>
                <a:latin typeface="Cambria" panose="02040503050406030204" pitchFamily="18" charset="0"/>
              </a:rPr>
              <a:t>4.3 Demo – test dataset</a:t>
            </a:r>
            <a:endParaRPr lang="ko-KR" altLang="en-US" sz="3000" b="1" dirty="0">
              <a:solidFill>
                <a:schemeClr val="tx1">
                  <a:lumMod val="75000"/>
                  <a:lumOff val="25000"/>
                </a:schemeClr>
              </a:solidFill>
              <a:latin typeface="Cambria" panose="02040503050406030204" pitchFamily="18" charset="0"/>
            </a:endParaRPr>
          </a:p>
          <a:p>
            <a:pPr lvl="1"/>
            <a:endParaRPr lang="en-US" altLang="ko-KR" sz="3000" b="1" dirty="0">
              <a:solidFill>
                <a:schemeClr val="tx1">
                  <a:lumMod val="75000"/>
                  <a:lumOff val="25000"/>
                </a:schemeClr>
              </a:solidFill>
              <a:latin typeface="Cambria" panose="02040503050406030204" pitchFamily="18" charset="0"/>
            </a:endParaRPr>
          </a:p>
          <a:p>
            <a:pPr lvl="1"/>
            <a:endParaRPr lang="en-US" altLang="ko-KR" sz="3000" b="1" dirty="0">
              <a:solidFill>
                <a:schemeClr val="tx1">
                  <a:lumMod val="75000"/>
                  <a:lumOff val="25000"/>
                </a:schemeClr>
              </a:solidFill>
              <a:latin typeface="Cambria" panose="02040503050406030204" pitchFamily="18" charset="0"/>
            </a:endParaRPr>
          </a:p>
          <a:p>
            <a:pPr lvl="1"/>
            <a:endParaRPr lang="en-US" altLang="ko-KR" sz="3000" b="1" dirty="0">
              <a:solidFill>
                <a:schemeClr val="tx1">
                  <a:lumMod val="75000"/>
                  <a:lumOff val="25000"/>
                </a:schemeClr>
              </a:solidFill>
              <a:latin typeface="Cambria" panose="02040503050406030204" pitchFamily="18" charset="0"/>
            </a:endParaRPr>
          </a:p>
        </p:txBody>
      </p:sp>
      <p:sp>
        <p:nvSpPr>
          <p:cNvPr id="5" name="Text Placeholder 2">
            <a:extLst>
              <a:ext uri="{FF2B5EF4-FFF2-40B4-BE49-F238E27FC236}">
                <a16:creationId xmlns:a16="http://schemas.microsoft.com/office/drawing/2014/main" id="{B1D76C97-95C9-B0BC-3A84-81EF6FDC9133}"/>
              </a:ext>
            </a:extLst>
          </p:cNvPr>
          <p:cNvSpPr txBox="1">
            <a:spLocks/>
          </p:cNvSpPr>
          <p:nvPr/>
        </p:nvSpPr>
        <p:spPr>
          <a:xfrm>
            <a:off x="-1778" y="764378"/>
            <a:ext cx="12193200" cy="540000"/>
          </a:xfrm>
          <a:prstGeom prst="rect">
            <a:avLst/>
          </a:prstGeom>
          <a:solidFill>
            <a:srgbClr val="0D387B"/>
          </a:solidFill>
        </p:spPr>
        <p:txBody>
          <a:bodyPr vert="horz" lIns="91440" tIns="45720" rIns="91440" bIns="45720" rtlCol="0" anchor="ctr" anchorCtr="0">
            <a:normAutofit/>
          </a:bodyPr>
          <a:lstStyle>
            <a:lvl1pPr marL="179388" indent="0" algn="l" defTabSz="914400" rtl="0" eaLnBrk="1" latinLnBrk="0" hangingPunct="1">
              <a:lnSpc>
                <a:spcPct val="90000"/>
              </a:lnSpc>
              <a:spcBef>
                <a:spcPts val="1000"/>
              </a:spcBef>
              <a:buFont typeface="Arial" panose="020B0604020202020204" pitchFamily="34" charset="0"/>
              <a:buNone/>
              <a:tabLst/>
              <a:defRPr sz="2800" b="0" kern="120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latin typeface="Cambria" panose="02040503050406030204" pitchFamily="18" charset="0"/>
                <a:ea typeface="BM DoHyeon OTF" panose="020B0600000101010101" pitchFamily="34" charset="-127"/>
              </a:rPr>
              <a:t>4. Experiments and Results</a:t>
            </a:r>
          </a:p>
        </p:txBody>
      </p:sp>
      <p:sp>
        <p:nvSpPr>
          <p:cNvPr id="8" name="TextBox 7">
            <a:extLst>
              <a:ext uri="{FF2B5EF4-FFF2-40B4-BE49-F238E27FC236}">
                <a16:creationId xmlns:a16="http://schemas.microsoft.com/office/drawing/2014/main" id="{75822E08-E9C5-23C4-2D40-C3989A4AAA18}"/>
              </a:ext>
            </a:extLst>
          </p:cNvPr>
          <p:cNvSpPr txBox="1"/>
          <p:nvPr/>
        </p:nvSpPr>
        <p:spPr>
          <a:xfrm>
            <a:off x="1979474" y="2157468"/>
            <a:ext cx="1680525" cy="400110"/>
          </a:xfrm>
          <a:prstGeom prst="rect">
            <a:avLst/>
          </a:prstGeom>
          <a:noFill/>
        </p:spPr>
        <p:txBody>
          <a:bodyPr wrap="none" rtlCol="0">
            <a:spAutoFit/>
          </a:bodyPr>
          <a:lstStyle/>
          <a:p>
            <a:r>
              <a:rPr kumimoji="1" lang="en-US" altLang="ko-KR" sz="2000" dirty="0">
                <a:latin typeface="Cambria" panose="02040503050406030204" pitchFamily="18" charset="0"/>
              </a:rPr>
              <a:t>Ground Truth</a:t>
            </a:r>
            <a:endParaRPr kumimoji="1" lang="ko-KR" altLang="en-US" sz="2000" dirty="0">
              <a:latin typeface="Cambria" panose="02040503050406030204" pitchFamily="18" charset="0"/>
            </a:endParaRPr>
          </a:p>
        </p:txBody>
      </p:sp>
      <p:sp>
        <p:nvSpPr>
          <p:cNvPr id="9" name="TextBox 8">
            <a:extLst>
              <a:ext uri="{FF2B5EF4-FFF2-40B4-BE49-F238E27FC236}">
                <a16:creationId xmlns:a16="http://schemas.microsoft.com/office/drawing/2014/main" id="{4602BDB1-8D44-3C0E-ED6D-9F9CA13F27DB}"/>
              </a:ext>
            </a:extLst>
          </p:cNvPr>
          <p:cNvSpPr txBox="1"/>
          <p:nvPr/>
        </p:nvSpPr>
        <p:spPr>
          <a:xfrm>
            <a:off x="7152524" y="2130487"/>
            <a:ext cx="1823448" cy="400110"/>
          </a:xfrm>
          <a:prstGeom prst="rect">
            <a:avLst/>
          </a:prstGeom>
          <a:noFill/>
        </p:spPr>
        <p:txBody>
          <a:bodyPr wrap="none" rtlCol="0">
            <a:spAutoFit/>
          </a:bodyPr>
          <a:lstStyle/>
          <a:p>
            <a:r>
              <a:rPr kumimoji="1" lang="en-US" altLang="ko-KR" sz="2000" dirty="0">
                <a:latin typeface="Cambria" panose="02040503050406030204" pitchFamily="18" charset="0"/>
              </a:rPr>
              <a:t>Open-Singsong</a:t>
            </a:r>
            <a:endParaRPr kumimoji="1" lang="ko-KR" altLang="en-US" sz="2000" dirty="0">
              <a:latin typeface="Cambria" panose="02040503050406030204" pitchFamily="18" charset="0"/>
            </a:endParaRPr>
          </a:p>
        </p:txBody>
      </p:sp>
      <p:pic>
        <p:nvPicPr>
          <p:cNvPr id="10" name="Signe_Jakobsen_-_What_Have_You_Done_To_Me_23_mixed_gt">
            <a:hlinkClick r:id="" action="ppaction://media"/>
            <a:extLst>
              <a:ext uri="{FF2B5EF4-FFF2-40B4-BE49-F238E27FC236}">
                <a16:creationId xmlns:a16="http://schemas.microsoft.com/office/drawing/2014/main" id="{BE7369C5-E7C7-FCF2-75D2-BCE07DBF12CB}"/>
              </a:ext>
            </a:extLst>
          </p:cNvPr>
          <p:cNvPicPr>
            <a:picLocks noChangeAspect="1"/>
          </p:cNvPicPr>
          <p:nvPr>
            <a:audioFile r:link="rId2"/>
            <p:extLst>
              <p:ext uri="{DAA4B4D4-6D71-4841-9C94-3DE7FCFB9230}">
                <p14:media xmlns:p14="http://schemas.microsoft.com/office/powerpoint/2010/main" r:embed="rId1"/>
              </p:ext>
            </p:extLst>
          </p:nvPr>
        </p:nvPicPr>
        <p:blipFill>
          <a:blip r:embed="rId23"/>
          <a:stretch>
            <a:fillRect/>
          </a:stretch>
        </p:blipFill>
        <p:spPr>
          <a:xfrm>
            <a:off x="2413336" y="5816676"/>
            <a:ext cx="812800" cy="812800"/>
          </a:xfrm>
          <a:prstGeom prst="rect">
            <a:avLst/>
          </a:prstGeom>
        </p:spPr>
      </p:pic>
      <p:pic>
        <p:nvPicPr>
          <p:cNvPr id="12" name="Signe_Jakobsen_-_What_Have_You_Done_To_Me_23_mixed">
            <a:hlinkClick r:id="" action="ppaction://media"/>
            <a:extLst>
              <a:ext uri="{FF2B5EF4-FFF2-40B4-BE49-F238E27FC236}">
                <a16:creationId xmlns:a16="http://schemas.microsoft.com/office/drawing/2014/main" id="{91EC8C2E-FABC-EFF5-407B-F970ADCA49BB}"/>
              </a:ext>
            </a:extLst>
          </p:cNvPr>
          <p:cNvPicPr>
            <a:picLocks noChangeAspect="1"/>
          </p:cNvPicPr>
          <p:nvPr>
            <a:audioFile r:link="rId4"/>
            <p:extLst>
              <p:ext uri="{DAA4B4D4-6D71-4841-9C94-3DE7FCFB9230}">
                <p14:media xmlns:p14="http://schemas.microsoft.com/office/powerpoint/2010/main" r:embed="rId3"/>
              </p:ext>
            </p:extLst>
          </p:nvPr>
        </p:nvPicPr>
        <p:blipFill>
          <a:blip r:embed="rId23"/>
          <a:stretch>
            <a:fillRect/>
          </a:stretch>
        </p:blipFill>
        <p:spPr>
          <a:xfrm>
            <a:off x="7719203" y="5994551"/>
            <a:ext cx="812800" cy="812800"/>
          </a:xfrm>
          <a:prstGeom prst="rect">
            <a:avLst/>
          </a:prstGeom>
        </p:spPr>
      </p:pic>
      <p:pic>
        <p:nvPicPr>
          <p:cNvPr id="13" name="Juliet's_Rescue_-_Heartbeats_29_mixed_gt">
            <a:hlinkClick r:id="" action="ppaction://media"/>
            <a:extLst>
              <a:ext uri="{FF2B5EF4-FFF2-40B4-BE49-F238E27FC236}">
                <a16:creationId xmlns:a16="http://schemas.microsoft.com/office/drawing/2014/main" id="{9956F265-8BF7-9529-49AE-ADAD04B5A569}"/>
              </a:ext>
            </a:extLst>
          </p:cNvPr>
          <p:cNvPicPr>
            <a:picLocks noChangeAspect="1"/>
          </p:cNvPicPr>
          <p:nvPr>
            <a:audioFile r:link="rId6"/>
            <p:extLst>
              <p:ext uri="{DAA4B4D4-6D71-4841-9C94-3DE7FCFB9230}">
                <p14:media xmlns:p14="http://schemas.microsoft.com/office/powerpoint/2010/main" r:embed="rId5"/>
              </p:ext>
            </p:extLst>
          </p:nvPr>
        </p:nvPicPr>
        <p:blipFill>
          <a:blip r:embed="rId23"/>
          <a:stretch>
            <a:fillRect/>
          </a:stretch>
        </p:blipFill>
        <p:spPr>
          <a:xfrm>
            <a:off x="2413336" y="3383377"/>
            <a:ext cx="812800" cy="812800"/>
          </a:xfrm>
          <a:prstGeom prst="rect">
            <a:avLst/>
          </a:prstGeom>
        </p:spPr>
      </p:pic>
      <p:pic>
        <p:nvPicPr>
          <p:cNvPr id="14" name="Juliet's_Rescue_-_Heartbeats_29_mixed">
            <a:hlinkClick r:id="" action="ppaction://media"/>
            <a:extLst>
              <a:ext uri="{FF2B5EF4-FFF2-40B4-BE49-F238E27FC236}">
                <a16:creationId xmlns:a16="http://schemas.microsoft.com/office/drawing/2014/main" id="{1C398FE7-DA48-1DCD-206C-D582BD512736}"/>
              </a:ext>
            </a:extLst>
          </p:cNvPr>
          <p:cNvPicPr>
            <a:picLocks noChangeAspect="1"/>
          </p:cNvPicPr>
          <p:nvPr>
            <a:audioFile r:link="rId8"/>
            <p:extLst>
              <p:ext uri="{DAA4B4D4-6D71-4841-9C94-3DE7FCFB9230}">
                <p14:media xmlns:p14="http://schemas.microsoft.com/office/powerpoint/2010/main" r:embed="rId7"/>
              </p:ext>
            </p:extLst>
          </p:nvPr>
        </p:nvPicPr>
        <p:blipFill>
          <a:blip r:embed="rId23"/>
          <a:stretch>
            <a:fillRect/>
          </a:stretch>
        </p:blipFill>
        <p:spPr>
          <a:xfrm>
            <a:off x="7657848" y="3294553"/>
            <a:ext cx="812800" cy="812800"/>
          </a:xfrm>
          <a:prstGeom prst="rect">
            <a:avLst/>
          </a:prstGeom>
        </p:spPr>
      </p:pic>
      <p:pic>
        <p:nvPicPr>
          <p:cNvPr id="17" name="Zeno_-_Signs_27_mixed">
            <a:hlinkClick r:id="" action="ppaction://media"/>
            <a:extLst>
              <a:ext uri="{FF2B5EF4-FFF2-40B4-BE49-F238E27FC236}">
                <a16:creationId xmlns:a16="http://schemas.microsoft.com/office/drawing/2014/main" id="{8F692394-3F74-C545-B1B2-333EF7A74B40}"/>
              </a:ext>
            </a:extLst>
          </p:cNvPr>
          <p:cNvPicPr>
            <a:picLocks noChangeAspect="1"/>
          </p:cNvPicPr>
          <p:nvPr>
            <a:audioFile r:link="rId10"/>
            <p:extLst>
              <p:ext uri="{DAA4B4D4-6D71-4841-9C94-3DE7FCFB9230}">
                <p14:media xmlns:p14="http://schemas.microsoft.com/office/powerpoint/2010/main" r:embed="rId9"/>
              </p:ext>
            </p:extLst>
          </p:nvPr>
        </p:nvPicPr>
        <p:blipFill>
          <a:blip r:embed="rId23"/>
          <a:stretch>
            <a:fillRect/>
          </a:stretch>
        </p:blipFill>
        <p:spPr>
          <a:xfrm>
            <a:off x="7719203" y="4119013"/>
            <a:ext cx="812800" cy="812800"/>
          </a:xfrm>
          <a:prstGeom prst="rect">
            <a:avLst/>
          </a:prstGeom>
        </p:spPr>
      </p:pic>
      <p:pic>
        <p:nvPicPr>
          <p:cNvPr id="18" name="Zeno_-_Signs_27_mixed_gt">
            <a:hlinkClick r:id="" action="ppaction://media"/>
            <a:extLst>
              <a:ext uri="{FF2B5EF4-FFF2-40B4-BE49-F238E27FC236}">
                <a16:creationId xmlns:a16="http://schemas.microsoft.com/office/drawing/2014/main" id="{8B41EE04-D4DA-7719-7E5D-979908177448}"/>
              </a:ext>
            </a:extLst>
          </p:cNvPr>
          <p:cNvPicPr>
            <a:picLocks noChangeAspect="1"/>
          </p:cNvPicPr>
          <p:nvPr>
            <a:audioFile r:link="rId12"/>
            <p:extLst>
              <p:ext uri="{DAA4B4D4-6D71-4841-9C94-3DE7FCFB9230}">
                <p14:media xmlns:p14="http://schemas.microsoft.com/office/powerpoint/2010/main" r:embed="rId11"/>
              </p:ext>
            </p:extLst>
          </p:nvPr>
        </p:nvPicPr>
        <p:blipFill>
          <a:blip r:embed="rId23"/>
          <a:stretch>
            <a:fillRect/>
          </a:stretch>
        </p:blipFill>
        <p:spPr>
          <a:xfrm>
            <a:off x="2396352" y="4314675"/>
            <a:ext cx="812800" cy="812800"/>
          </a:xfrm>
          <a:prstGeom prst="rect">
            <a:avLst/>
          </a:prstGeom>
        </p:spPr>
      </p:pic>
      <p:pic>
        <p:nvPicPr>
          <p:cNvPr id="19" name="Triviul_feat._The_Fiend_-_Widow_16_mixed">
            <a:hlinkClick r:id="" action="ppaction://media"/>
            <a:extLst>
              <a:ext uri="{FF2B5EF4-FFF2-40B4-BE49-F238E27FC236}">
                <a16:creationId xmlns:a16="http://schemas.microsoft.com/office/drawing/2014/main" id="{AC4659DA-C1E0-47B3-D951-DDC94AB7F170}"/>
              </a:ext>
            </a:extLst>
          </p:cNvPr>
          <p:cNvPicPr>
            <a:picLocks noChangeAspect="1"/>
          </p:cNvPicPr>
          <p:nvPr>
            <a:audioFile r:link="rId14"/>
            <p:extLst>
              <p:ext uri="{DAA4B4D4-6D71-4841-9C94-3DE7FCFB9230}">
                <p14:media xmlns:p14="http://schemas.microsoft.com/office/powerpoint/2010/main" r:embed="rId13"/>
              </p:ext>
            </p:extLst>
          </p:nvPr>
        </p:nvPicPr>
        <p:blipFill>
          <a:blip r:embed="rId23"/>
          <a:stretch>
            <a:fillRect/>
          </a:stretch>
        </p:blipFill>
        <p:spPr>
          <a:xfrm>
            <a:off x="7721645" y="5127475"/>
            <a:ext cx="812800" cy="812800"/>
          </a:xfrm>
          <a:prstGeom prst="rect">
            <a:avLst/>
          </a:prstGeom>
        </p:spPr>
      </p:pic>
      <p:pic>
        <p:nvPicPr>
          <p:cNvPr id="20" name="Triviul_feat._The_Fiend_-_Widow_16_mixed_gt">
            <a:hlinkClick r:id="" action="ppaction://media"/>
            <a:extLst>
              <a:ext uri="{FF2B5EF4-FFF2-40B4-BE49-F238E27FC236}">
                <a16:creationId xmlns:a16="http://schemas.microsoft.com/office/drawing/2014/main" id="{314AC42E-4B3A-CD10-D42F-A52E21608CCA}"/>
              </a:ext>
            </a:extLst>
          </p:cNvPr>
          <p:cNvPicPr>
            <a:picLocks noChangeAspect="1"/>
          </p:cNvPicPr>
          <p:nvPr>
            <a:audioFile r:link="rId16"/>
            <p:extLst>
              <p:ext uri="{DAA4B4D4-6D71-4841-9C94-3DE7FCFB9230}">
                <p14:media xmlns:p14="http://schemas.microsoft.com/office/powerpoint/2010/main" r:embed="rId15"/>
              </p:ext>
            </p:extLst>
          </p:nvPr>
        </p:nvPicPr>
        <p:blipFill>
          <a:blip r:embed="rId23"/>
          <a:stretch>
            <a:fillRect/>
          </a:stretch>
        </p:blipFill>
        <p:spPr>
          <a:xfrm>
            <a:off x="2396352" y="5127475"/>
            <a:ext cx="812800" cy="812800"/>
          </a:xfrm>
          <a:prstGeom prst="rect">
            <a:avLst/>
          </a:prstGeom>
        </p:spPr>
      </p:pic>
      <p:pic>
        <p:nvPicPr>
          <p:cNvPr id="21" name="Enda_Reilly_-_Cur_An_Long_Ag_Seol_8_mixed">
            <a:hlinkClick r:id="" action="ppaction://media"/>
            <a:extLst>
              <a:ext uri="{FF2B5EF4-FFF2-40B4-BE49-F238E27FC236}">
                <a16:creationId xmlns:a16="http://schemas.microsoft.com/office/drawing/2014/main" id="{27BA0EA7-DDC9-AA98-3C8C-F96DC8CC3CD1}"/>
              </a:ext>
            </a:extLst>
          </p:cNvPr>
          <p:cNvPicPr>
            <a:picLocks noChangeAspect="1"/>
          </p:cNvPicPr>
          <p:nvPr>
            <a:audioFile r:link="rId18"/>
            <p:extLst>
              <p:ext uri="{DAA4B4D4-6D71-4841-9C94-3DE7FCFB9230}">
                <p14:media xmlns:p14="http://schemas.microsoft.com/office/powerpoint/2010/main" r:embed="rId17"/>
              </p:ext>
            </p:extLst>
          </p:nvPr>
        </p:nvPicPr>
        <p:blipFill>
          <a:blip r:embed="rId23"/>
          <a:stretch>
            <a:fillRect/>
          </a:stretch>
        </p:blipFill>
        <p:spPr>
          <a:xfrm>
            <a:off x="7657848" y="2470093"/>
            <a:ext cx="812800" cy="812800"/>
          </a:xfrm>
          <a:prstGeom prst="rect">
            <a:avLst/>
          </a:prstGeom>
        </p:spPr>
      </p:pic>
      <p:pic>
        <p:nvPicPr>
          <p:cNvPr id="22" name="Enda_Reilly_-_Cur_An_Long_Ag_Seol_8_mixed_gt">
            <a:hlinkClick r:id="" action="ppaction://media"/>
            <a:extLst>
              <a:ext uri="{FF2B5EF4-FFF2-40B4-BE49-F238E27FC236}">
                <a16:creationId xmlns:a16="http://schemas.microsoft.com/office/drawing/2014/main" id="{8A657EC1-29E0-C844-4B36-CC274F2BC1DC}"/>
              </a:ext>
            </a:extLst>
          </p:cNvPr>
          <p:cNvPicPr>
            <a:picLocks noChangeAspect="1"/>
          </p:cNvPicPr>
          <p:nvPr>
            <a:audioFile r:link="rId20"/>
            <p:extLst>
              <p:ext uri="{DAA4B4D4-6D71-4841-9C94-3DE7FCFB9230}">
                <p14:media xmlns:p14="http://schemas.microsoft.com/office/powerpoint/2010/main" r:embed="rId19"/>
              </p:ext>
            </p:extLst>
          </p:nvPr>
        </p:nvPicPr>
        <p:blipFill>
          <a:blip r:embed="rId23"/>
          <a:stretch>
            <a:fillRect/>
          </a:stretch>
        </p:blipFill>
        <p:spPr>
          <a:xfrm>
            <a:off x="2396352" y="2554155"/>
            <a:ext cx="812800" cy="812800"/>
          </a:xfrm>
          <a:prstGeom prst="rect">
            <a:avLst/>
          </a:prstGeom>
        </p:spPr>
      </p:pic>
    </p:spTree>
    <p:extLst>
      <p:ext uri="{BB962C8B-B14F-4D97-AF65-F5344CB8AC3E}">
        <p14:creationId xmlns:p14="http://schemas.microsoft.com/office/powerpoint/2010/main" val="1803699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000" fill="hold"/>
                                        <p:tgtEl>
                                          <p:spTgt spid="12"/>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5000" fill="hold"/>
                                        <p:tgtEl>
                                          <p:spTgt spid="13"/>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000" fill="hold"/>
                                        <p:tgtEl>
                                          <p:spTgt spid="14"/>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5000" fill="hold"/>
                                        <p:tgtEl>
                                          <p:spTgt spid="17"/>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5000" fill="hold"/>
                                        <p:tgtEl>
                                          <p:spTgt spid="18"/>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5000" fill="hold"/>
                                        <p:tgtEl>
                                          <p:spTgt spid="19"/>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5000" fill="hold"/>
                                        <p:tgtEl>
                                          <p:spTgt spid="20"/>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5000" fill="hold"/>
                                        <p:tgtEl>
                                          <p:spTgt spid="21"/>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5000"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10"/>
                </p:tgtEl>
              </p:cMediaNode>
            </p:audio>
            <p:audio>
              <p:cMediaNode vol="80000">
                <p:cTn id="44" fill="hold" display="0">
                  <p:stCondLst>
                    <p:cond delay="indefinite"/>
                  </p:stCondLst>
                  <p:endCondLst>
                    <p:cond evt="onStopAudio" delay="0">
                      <p:tgtEl>
                        <p:sldTgt/>
                      </p:tgtEl>
                    </p:cond>
                  </p:endCondLst>
                </p:cTn>
                <p:tgtEl>
                  <p:spTgt spid="12"/>
                </p:tgtEl>
              </p:cMediaNode>
            </p:audio>
            <p:audio>
              <p:cMediaNode vol="80000">
                <p:cTn id="45" fill="hold" display="0">
                  <p:stCondLst>
                    <p:cond delay="indefinite"/>
                  </p:stCondLst>
                  <p:endCondLst>
                    <p:cond evt="onStopAudio" delay="0">
                      <p:tgtEl>
                        <p:sldTgt/>
                      </p:tgtEl>
                    </p:cond>
                  </p:endCondLst>
                </p:cTn>
                <p:tgtEl>
                  <p:spTgt spid="13"/>
                </p:tgtEl>
              </p:cMediaNode>
            </p:audio>
            <p:audio>
              <p:cMediaNode vol="80000">
                <p:cTn id="46" fill="hold" display="0">
                  <p:stCondLst>
                    <p:cond delay="indefinite"/>
                  </p:stCondLst>
                  <p:endCondLst>
                    <p:cond evt="onStopAudio" delay="0">
                      <p:tgtEl>
                        <p:sldTgt/>
                      </p:tgtEl>
                    </p:cond>
                  </p:endCondLst>
                </p:cTn>
                <p:tgtEl>
                  <p:spTgt spid="14"/>
                </p:tgtEl>
              </p:cMediaNode>
            </p:audio>
            <p:audio>
              <p:cMediaNode vol="80000">
                <p:cTn id="47" fill="hold" display="0">
                  <p:stCondLst>
                    <p:cond delay="indefinite"/>
                  </p:stCondLst>
                  <p:endCondLst>
                    <p:cond evt="onStopAudio" delay="0">
                      <p:tgtEl>
                        <p:sldTgt/>
                      </p:tgtEl>
                    </p:cond>
                  </p:endCondLst>
                </p:cTn>
                <p:tgtEl>
                  <p:spTgt spid="17"/>
                </p:tgtEl>
              </p:cMediaNode>
            </p:audio>
            <p:audio>
              <p:cMediaNode vol="80000">
                <p:cTn id="48" fill="hold" display="0">
                  <p:stCondLst>
                    <p:cond delay="indefinite"/>
                  </p:stCondLst>
                  <p:endCondLst>
                    <p:cond evt="onStopAudio" delay="0">
                      <p:tgtEl>
                        <p:sldTgt/>
                      </p:tgtEl>
                    </p:cond>
                  </p:endCondLst>
                </p:cTn>
                <p:tgtEl>
                  <p:spTgt spid="18"/>
                </p:tgtEl>
              </p:cMediaNode>
            </p:audio>
            <p:audio>
              <p:cMediaNode vol="80000">
                <p:cTn id="49" fill="hold" display="0">
                  <p:stCondLst>
                    <p:cond delay="indefinite"/>
                  </p:stCondLst>
                  <p:endCondLst>
                    <p:cond evt="onStopAudio" delay="0">
                      <p:tgtEl>
                        <p:sldTgt/>
                      </p:tgtEl>
                    </p:cond>
                  </p:endCondLst>
                </p:cTn>
                <p:tgtEl>
                  <p:spTgt spid="19"/>
                </p:tgtEl>
              </p:cMediaNode>
            </p:audio>
            <p:audio>
              <p:cMediaNode vol="80000">
                <p:cTn id="50" fill="hold" display="0">
                  <p:stCondLst>
                    <p:cond delay="indefinite"/>
                  </p:stCondLst>
                  <p:endCondLst>
                    <p:cond evt="onStopAudio" delay="0">
                      <p:tgtEl>
                        <p:sldTgt/>
                      </p:tgtEl>
                    </p:cond>
                  </p:endCondLst>
                </p:cTn>
                <p:tgtEl>
                  <p:spTgt spid="20"/>
                </p:tgtEl>
              </p:cMediaNode>
            </p:audio>
            <p:audio>
              <p:cMediaNode vol="80000">
                <p:cTn id="51" fill="hold" display="0">
                  <p:stCondLst>
                    <p:cond delay="indefinite"/>
                  </p:stCondLst>
                  <p:endCondLst>
                    <p:cond evt="onStopAudio" delay="0">
                      <p:tgtEl>
                        <p:sldTgt/>
                      </p:tgtEl>
                    </p:cond>
                  </p:endCondLst>
                </p:cTn>
                <p:tgtEl>
                  <p:spTgt spid="21"/>
                </p:tgtEl>
              </p:cMediaNode>
            </p:audio>
            <p:audio>
              <p:cMediaNode vol="80000">
                <p:cTn id="52" fill="hold" display="0">
                  <p:stCondLst>
                    <p:cond delay="indefinite"/>
                  </p:stCondLst>
                  <p:endCondLst>
                    <p:cond evt="onStopAudio" delay="0">
                      <p:tgtEl>
                        <p:sldTgt/>
                      </p:tgtEl>
                    </p:cond>
                  </p:endCondLst>
                </p:cTn>
                <p:tgtEl>
                  <p:spTgt spid="2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p:txBody>
          <a:bodyPr>
            <a:normAutofit/>
          </a:bodyPr>
          <a:lstStyle/>
          <a:p>
            <a:r>
              <a:rPr lang="en-US" altLang="ko-KR" dirty="0">
                <a:latin typeface="Cambria" panose="02040503050406030204" pitchFamily="18" charset="0"/>
                <a:ea typeface="BM DoHyeon OTF" panose="020B0600000101010101" pitchFamily="34" charset="-127"/>
              </a:rPr>
              <a:t>4. Experiments and results</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13</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5" name="Text Placeholder 2">
            <a:extLst>
              <a:ext uri="{FF2B5EF4-FFF2-40B4-BE49-F238E27FC236}">
                <a16:creationId xmlns:a16="http://schemas.microsoft.com/office/drawing/2014/main" id="{B1D76C97-95C9-B0BC-3A84-81EF6FDC9133}"/>
              </a:ext>
            </a:extLst>
          </p:cNvPr>
          <p:cNvSpPr txBox="1">
            <a:spLocks/>
          </p:cNvSpPr>
          <p:nvPr/>
        </p:nvSpPr>
        <p:spPr>
          <a:xfrm>
            <a:off x="-1778" y="764378"/>
            <a:ext cx="12193200" cy="540000"/>
          </a:xfrm>
          <a:prstGeom prst="rect">
            <a:avLst/>
          </a:prstGeom>
          <a:solidFill>
            <a:srgbClr val="0D387B"/>
          </a:solidFill>
        </p:spPr>
        <p:txBody>
          <a:bodyPr vert="horz" lIns="91440" tIns="45720" rIns="91440" bIns="45720" rtlCol="0" anchor="ctr" anchorCtr="0">
            <a:normAutofit/>
          </a:bodyPr>
          <a:lstStyle>
            <a:lvl1pPr marL="179388" indent="0" algn="l" defTabSz="914400" rtl="0" eaLnBrk="1" latinLnBrk="0" hangingPunct="1">
              <a:lnSpc>
                <a:spcPct val="90000"/>
              </a:lnSpc>
              <a:spcBef>
                <a:spcPts val="1000"/>
              </a:spcBef>
              <a:buFont typeface="Arial" panose="020B0604020202020204" pitchFamily="34" charset="0"/>
              <a:buNone/>
              <a:tabLst/>
              <a:defRPr sz="2800" b="0" kern="120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latin typeface="Cambria" panose="02040503050406030204" pitchFamily="18" charset="0"/>
                <a:ea typeface="BM DoHyeon OTF" panose="020B0600000101010101" pitchFamily="34" charset="-127"/>
              </a:rPr>
              <a:t>5. Discussion and Future Works</a:t>
            </a:r>
          </a:p>
        </p:txBody>
      </p:sp>
      <p:sp>
        <p:nvSpPr>
          <p:cNvPr id="6" name="TextBox 5">
            <a:extLst>
              <a:ext uri="{FF2B5EF4-FFF2-40B4-BE49-F238E27FC236}">
                <a16:creationId xmlns:a16="http://schemas.microsoft.com/office/drawing/2014/main" id="{A81A4BF9-3ADF-7166-CAFD-8BEF84EBEA07}"/>
              </a:ext>
            </a:extLst>
          </p:cNvPr>
          <p:cNvSpPr txBox="1"/>
          <p:nvPr/>
        </p:nvSpPr>
        <p:spPr>
          <a:xfrm>
            <a:off x="694649" y="1695860"/>
            <a:ext cx="10801351" cy="4401205"/>
          </a:xfrm>
          <a:prstGeom prst="rect">
            <a:avLst/>
          </a:prstGeom>
          <a:noFill/>
        </p:spPr>
        <p:txBody>
          <a:bodyPr wrap="square" rtlCol="0">
            <a:spAutoFit/>
          </a:bodyPr>
          <a:lstStyle/>
          <a:p>
            <a:pPr marL="342900" indent="-342900">
              <a:buFont typeface="Arial" panose="020B0604020202020204" pitchFamily="34" charset="0"/>
              <a:buChar char="•"/>
            </a:pPr>
            <a:r>
              <a:rPr kumimoji="1" lang="en-US" altLang="ko-KR" sz="2000" b="1" dirty="0">
                <a:solidFill>
                  <a:schemeClr val="tx1">
                    <a:lumMod val="75000"/>
                    <a:lumOff val="25000"/>
                  </a:schemeClr>
                </a:solidFill>
                <a:latin typeface="Cambria" panose="02040503050406030204" pitchFamily="18" charset="0"/>
              </a:rPr>
              <a:t>Discussion</a:t>
            </a:r>
            <a:r>
              <a:rPr kumimoji="1" lang="en-US" altLang="ko-KR" sz="2000" dirty="0">
                <a:solidFill>
                  <a:schemeClr val="tx1">
                    <a:lumMod val="75000"/>
                    <a:lumOff val="25000"/>
                  </a:schemeClr>
                </a:solidFill>
                <a:latin typeface="Cambria" panose="02040503050406030204" pitchFamily="18" charset="0"/>
              </a:rPr>
              <a:t> </a:t>
            </a:r>
          </a:p>
          <a:p>
            <a:pPr marL="800100" lvl="1" indent="-342900">
              <a:buFont typeface="Arial" panose="020B0604020202020204" pitchFamily="34" charset="0"/>
              <a:buChar char="•"/>
            </a:pPr>
            <a:r>
              <a:rPr lang="en" altLang="ko-KR" sz="2000" b="0" i="0" dirty="0">
                <a:solidFill>
                  <a:schemeClr val="tx1">
                    <a:lumMod val="75000"/>
                    <a:lumOff val="25000"/>
                  </a:schemeClr>
                </a:solidFill>
                <a:effectLst/>
                <a:latin typeface="Cambria" panose="02040503050406030204" pitchFamily="18" charset="0"/>
              </a:rPr>
              <a:t>The results were quite overfitted to the training dataset. </a:t>
            </a:r>
          </a:p>
          <a:p>
            <a:pPr marL="800100" lvl="1" indent="-342900">
              <a:buFont typeface="Arial" panose="020B0604020202020204" pitchFamily="34" charset="0"/>
              <a:buChar char="•"/>
            </a:pPr>
            <a:r>
              <a:rPr lang="en" altLang="ko-KR" sz="2000" b="0" i="0" dirty="0">
                <a:solidFill>
                  <a:schemeClr val="tx1">
                    <a:lumMod val="75000"/>
                    <a:lumOff val="25000"/>
                  </a:schemeClr>
                </a:solidFill>
                <a:effectLst/>
                <a:latin typeface="Cambria" panose="02040503050406030204" pitchFamily="18" charset="0"/>
              </a:rPr>
              <a:t>There is an issue with the alignment of the rhythm of vocals and the generated music.</a:t>
            </a:r>
            <a:endParaRPr kumimoji="1" lang="en-US" altLang="ko-KR" sz="2000" dirty="0">
              <a:solidFill>
                <a:schemeClr val="tx1">
                  <a:lumMod val="75000"/>
                  <a:lumOff val="25000"/>
                </a:schemeClr>
              </a:solidFill>
              <a:latin typeface="Cambria" panose="02040503050406030204" pitchFamily="18" charset="0"/>
            </a:endParaRPr>
          </a:p>
          <a:p>
            <a:pPr marL="342900" indent="-342900">
              <a:buFont typeface="Arial" panose="020B0604020202020204" pitchFamily="34" charset="0"/>
              <a:buChar char="•"/>
            </a:pPr>
            <a:r>
              <a:rPr kumimoji="1" lang="en-US" altLang="ko-KR" sz="2000" b="1" dirty="0">
                <a:solidFill>
                  <a:schemeClr val="tx1">
                    <a:lumMod val="75000"/>
                    <a:lumOff val="25000"/>
                  </a:schemeClr>
                </a:solidFill>
                <a:latin typeface="Cambria" panose="02040503050406030204" pitchFamily="18" charset="0"/>
              </a:rPr>
              <a:t>Possible Reasons for Bad Result</a:t>
            </a:r>
          </a:p>
          <a:p>
            <a:pPr marL="800100" lvl="1" indent="-342900">
              <a:buFont typeface="Arial" panose="020B0604020202020204" pitchFamily="34" charset="0"/>
              <a:buChar char="•"/>
            </a:pPr>
            <a:r>
              <a:rPr lang="en" altLang="ko-KR" sz="2000" b="0" i="0" dirty="0">
                <a:solidFill>
                  <a:schemeClr val="tx1">
                    <a:lumMod val="75000"/>
                    <a:lumOff val="25000"/>
                  </a:schemeClr>
                </a:solidFill>
                <a:effectLst/>
                <a:latin typeface="Cambria" panose="02040503050406030204" pitchFamily="18" charset="0"/>
              </a:rPr>
              <a:t>The reason why the model doesn’t work properly is that we didn’t predict instrumental coarse features from the input vocals. The original </a:t>
            </a:r>
            <a:r>
              <a:rPr lang="en" altLang="ko-KR" sz="2000" b="0" i="0" dirty="0" err="1">
                <a:solidFill>
                  <a:schemeClr val="tx1">
                    <a:lumMod val="75000"/>
                    <a:lumOff val="25000"/>
                  </a:schemeClr>
                </a:solidFill>
                <a:effectLst/>
                <a:latin typeface="Cambria" panose="02040503050406030204" pitchFamily="18" charset="0"/>
              </a:rPr>
              <a:t>SingSong</a:t>
            </a:r>
            <a:r>
              <a:rPr lang="en" altLang="ko-KR" sz="2000" b="0" i="0" dirty="0">
                <a:solidFill>
                  <a:schemeClr val="tx1">
                    <a:lumMod val="75000"/>
                    <a:lumOff val="25000"/>
                  </a:schemeClr>
                </a:solidFill>
                <a:effectLst/>
                <a:latin typeface="Cambria" panose="02040503050406030204" pitchFamily="18" charset="0"/>
              </a:rPr>
              <a:t> paper predicts instrumental semantic and coarse tokens from vocal semantic tokens, while we predict only instrumental semantic tokens from vocal semantic and coarse tokens. This decision was made because we aimed to reuse the pretrained weights released by open-</a:t>
            </a:r>
            <a:r>
              <a:rPr lang="en" altLang="ko-KR" sz="2000" b="0" i="0" dirty="0" err="1">
                <a:solidFill>
                  <a:schemeClr val="tx1">
                    <a:lumMod val="75000"/>
                    <a:lumOff val="25000"/>
                  </a:schemeClr>
                </a:solidFill>
                <a:effectLst/>
                <a:latin typeface="Cambria" panose="02040503050406030204" pitchFamily="18" charset="0"/>
              </a:rPr>
              <a:t>musiclm</a:t>
            </a:r>
            <a:r>
              <a:rPr lang="en" altLang="ko-KR" sz="2000" dirty="0">
                <a:solidFill>
                  <a:schemeClr val="tx1">
                    <a:lumMod val="75000"/>
                    <a:lumOff val="25000"/>
                  </a:schemeClr>
                </a:solidFill>
                <a:latin typeface="Cambria" panose="02040503050406030204" pitchFamily="18" charset="0"/>
              </a:rPr>
              <a:t>, but might causes alignment of rhythm issue.</a:t>
            </a:r>
            <a:endParaRPr kumimoji="1" lang="en-US" altLang="ko-KR" sz="2000" dirty="0">
              <a:solidFill>
                <a:schemeClr val="tx1">
                  <a:lumMod val="75000"/>
                  <a:lumOff val="25000"/>
                </a:schemeClr>
              </a:solidFill>
              <a:latin typeface="Cambria" panose="02040503050406030204" pitchFamily="18" charset="0"/>
            </a:endParaRPr>
          </a:p>
          <a:p>
            <a:pPr marL="342900" indent="-342900">
              <a:buFont typeface="Arial" panose="020B0604020202020204" pitchFamily="34" charset="0"/>
              <a:buChar char="•"/>
            </a:pPr>
            <a:r>
              <a:rPr kumimoji="1" lang="en-US" altLang="ko-KR" sz="2000" b="1" dirty="0">
                <a:solidFill>
                  <a:schemeClr val="tx1">
                    <a:lumMod val="75000"/>
                    <a:lumOff val="25000"/>
                  </a:schemeClr>
                </a:solidFill>
                <a:latin typeface="Cambria" panose="02040503050406030204" pitchFamily="18" charset="0"/>
              </a:rPr>
              <a:t>Future works</a:t>
            </a:r>
          </a:p>
          <a:p>
            <a:pPr marL="800100" lvl="1" indent="-342900">
              <a:buFont typeface="Arial" panose="020B0604020202020204" pitchFamily="34" charset="0"/>
              <a:buChar char="•"/>
            </a:pPr>
            <a:r>
              <a:rPr lang="en" altLang="ko-KR" sz="2000" b="0" i="0" dirty="0">
                <a:solidFill>
                  <a:schemeClr val="tx1">
                    <a:lumMod val="75000"/>
                    <a:lumOff val="25000"/>
                  </a:schemeClr>
                </a:solidFill>
                <a:effectLst/>
                <a:latin typeface="Cambria" panose="02040503050406030204" pitchFamily="18" charset="0"/>
              </a:rPr>
              <a:t>Include prediction of instrumental coarse features alongside vocals coarse, vocals semantic, and instrumental semantic. </a:t>
            </a:r>
          </a:p>
          <a:p>
            <a:pPr marL="800100" lvl="1" indent="-342900">
              <a:buFont typeface="Arial" panose="020B0604020202020204" pitchFamily="34" charset="0"/>
              <a:buChar char="•"/>
            </a:pPr>
            <a:r>
              <a:rPr lang="en" altLang="ko-KR" sz="2000" b="0" i="0" dirty="0">
                <a:solidFill>
                  <a:schemeClr val="tx1">
                    <a:lumMod val="75000"/>
                    <a:lumOff val="25000"/>
                  </a:schemeClr>
                </a:solidFill>
                <a:effectLst/>
                <a:latin typeface="Cambria" panose="02040503050406030204" pitchFamily="18" charset="0"/>
              </a:rPr>
              <a:t>Evaluate the model using the FAD score.</a:t>
            </a:r>
            <a:endParaRPr kumimoji="1" lang="en-US" altLang="ko-KR" sz="2000" dirty="0">
              <a:solidFill>
                <a:schemeClr val="tx1">
                  <a:lumMod val="75000"/>
                  <a:lumOff val="25000"/>
                </a:schemeClr>
              </a:solidFill>
              <a:latin typeface="Cambria" panose="02040503050406030204" pitchFamily="18" charset="0"/>
            </a:endParaRPr>
          </a:p>
        </p:txBody>
      </p:sp>
    </p:spTree>
    <p:extLst>
      <p:ext uri="{BB962C8B-B14F-4D97-AF65-F5344CB8AC3E}">
        <p14:creationId xmlns:p14="http://schemas.microsoft.com/office/powerpoint/2010/main" val="30058051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텍스트 개체 틀 2">
            <a:extLst>
              <a:ext uri="{FF2B5EF4-FFF2-40B4-BE49-F238E27FC236}">
                <a16:creationId xmlns:a16="http://schemas.microsoft.com/office/drawing/2014/main" id="{0DE9795E-8CD0-CD9E-EC4E-24E62679C309}"/>
              </a:ext>
            </a:extLst>
          </p:cNvPr>
          <p:cNvSpPr>
            <a:spLocks noGrp="1"/>
          </p:cNvSpPr>
          <p:nvPr>
            <p:ph type="body" sz="quarter" idx="15"/>
          </p:nvPr>
        </p:nvSpPr>
        <p:spPr/>
        <p:txBody>
          <a:bodyPr/>
          <a:lstStyle/>
          <a:p>
            <a:endParaRPr kumimoji="1" lang="ko-KR" altLang="en-US"/>
          </a:p>
        </p:txBody>
      </p:sp>
      <p:sp>
        <p:nvSpPr>
          <p:cNvPr id="4" name="슬라이드 번호 개체 틀 3">
            <a:extLst>
              <a:ext uri="{FF2B5EF4-FFF2-40B4-BE49-F238E27FC236}">
                <a16:creationId xmlns:a16="http://schemas.microsoft.com/office/drawing/2014/main" id="{6A5A1D28-C945-36BC-BA00-2FF6E4BFB8C0}"/>
              </a:ext>
            </a:extLst>
          </p:cNvPr>
          <p:cNvSpPr>
            <a:spLocks noGrp="1"/>
          </p:cNvSpPr>
          <p:nvPr>
            <p:ph type="sldNum" sz="quarter" idx="12"/>
          </p:nvPr>
        </p:nvSpPr>
        <p:spPr/>
        <p:txBody>
          <a:bodyPr/>
          <a:lstStyle/>
          <a:p>
            <a:fld id="{27D60CB1-09EB-4291-8CCF-8426F42DF4D1}" type="slidenum">
              <a:rPr lang="ko-KR" altLang="en-US" smtClean="0"/>
              <a:pPr/>
              <a:t>14</a:t>
            </a:fld>
            <a:endParaRPr lang="ko-KR" altLang="en-US" dirty="0"/>
          </a:p>
        </p:txBody>
      </p:sp>
      <p:sp>
        <p:nvSpPr>
          <p:cNvPr id="5" name="Text Placeholder 2">
            <a:extLst>
              <a:ext uri="{FF2B5EF4-FFF2-40B4-BE49-F238E27FC236}">
                <a16:creationId xmlns:a16="http://schemas.microsoft.com/office/drawing/2014/main" id="{14764784-D8DB-B8A9-3F65-1B285C587523}"/>
              </a:ext>
            </a:extLst>
          </p:cNvPr>
          <p:cNvSpPr txBox="1">
            <a:spLocks/>
          </p:cNvSpPr>
          <p:nvPr/>
        </p:nvSpPr>
        <p:spPr>
          <a:xfrm>
            <a:off x="-1778" y="764378"/>
            <a:ext cx="12193200" cy="540000"/>
          </a:xfrm>
          <a:prstGeom prst="rect">
            <a:avLst/>
          </a:prstGeom>
          <a:solidFill>
            <a:srgbClr val="0D387B"/>
          </a:solidFill>
        </p:spPr>
        <p:txBody>
          <a:bodyPr vert="horz" lIns="91440" tIns="45720" rIns="91440" bIns="45720" rtlCol="0" anchor="ctr" anchorCtr="0">
            <a:normAutofit/>
          </a:bodyPr>
          <a:lstStyle>
            <a:lvl1pPr marL="179388" indent="0" algn="l" defTabSz="914400" rtl="0" eaLnBrk="1" latinLnBrk="0" hangingPunct="1">
              <a:lnSpc>
                <a:spcPct val="90000"/>
              </a:lnSpc>
              <a:spcBef>
                <a:spcPts val="1000"/>
              </a:spcBef>
              <a:buFont typeface="Arial" panose="020B0604020202020204" pitchFamily="34" charset="0"/>
              <a:buNone/>
              <a:tabLst/>
              <a:defRPr sz="2800" b="0" kern="120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latin typeface="Cambria" panose="02040503050406030204" pitchFamily="18" charset="0"/>
                <a:ea typeface="BM DoHyeon OTF" panose="020B0600000101010101" pitchFamily="34" charset="-127"/>
              </a:rPr>
              <a:t>Project Repository</a:t>
            </a:r>
          </a:p>
        </p:txBody>
      </p:sp>
      <p:sp>
        <p:nvSpPr>
          <p:cNvPr id="6" name="TextBox 5">
            <a:extLst>
              <a:ext uri="{FF2B5EF4-FFF2-40B4-BE49-F238E27FC236}">
                <a16:creationId xmlns:a16="http://schemas.microsoft.com/office/drawing/2014/main" id="{7654E00F-FE68-2380-14D3-0F7284B52248}"/>
              </a:ext>
            </a:extLst>
          </p:cNvPr>
          <p:cNvSpPr txBox="1"/>
          <p:nvPr/>
        </p:nvSpPr>
        <p:spPr>
          <a:xfrm>
            <a:off x="694649" y="1695860"/>
            <a:ext cx="10801351" cy="707886"/>
          </a:xfrm>
          <a:prstGeom prst="rect">
            <a:avLst/>
          </a:prstGeom>
          <a:noFill/>
        </p:spPr>
        <p:txBody>
          <a:bodyPr wrap="square" rtlCol="0">
            <a:spAutoFit/>
          </a:bodyPr>
          <a:lstStyle/>
          <a:p>
            <a:pPr marL="342900" indent="-342900">
              <a:buFont typeface="Arial" panose="020B0604020202020204" pitchFamily="34" charset="0"/>
              <a:buChar char="•"/>
            </a:pPr>
            <a:r>
              <a:rPr kumimoji="1" lang="en-US" altLang="ko-KR" sz="2000" b="1" dirty="0">
                <a:solidFill>
                  <a:schemeClr val="tx1">
                    <a:lumMod val="75000"/>
                    <a:lumOff val="25000"/>
                  </a:schemeClr>
                </a:solidFill>
                <a:latin typeface="Cambria" panose="02040503050406030204" pitchFamily="18" charset="0"/>
              </a:rPr>
              <a:t>Please refer to my </a:t>
            </a:r>
            <a:r>
              <a:rPr kumimoji="1" lang="en-US" altLang="ko-KR" sz="2000" b="1" dirty="0" err="1">
                <a:solidFill>
                  <a:schemeClr val="tx1">
                    <a:lumMod val="75000"/>
                    <a:lumOff val="25000"/>
                  </a:schemeClr>
                </a:solidFill>
                <a:latin typeface="Cambria" panose="02040503050406030204" pitchFamily="18" charset="0"/>
              </a:rPr>
              <a:t>github</a:t>
            </a:r>
            <a:r>
              <a:rPr kumimoji="1" lang="en-US" altLang="ko-KR" sz="2000" b="1" dirty="0">
                <a:solidFill>
                  <a:schemeClr val="tx1">
                    <a:lumMod val="75000"/>
                    <a:lumOff val="25000"/>
                  </a:schemeClr>
                </a:solidFill>
                <a:latin typeface="Cambria" panose="02040503050406030204" pitchFamily="18" charset="0"/>
              </a:rPr>
              <a:t> repository(</a:t>
            </a:r>
            <a:r>
              <a:rPr kumimoji="1" lang="en" altLang="ko-KR" sz="2000" dirty="0">
                <a:latin typeface="Cambria" panose="02040503050406030204" pitchFamily="18" charset="0"/>
                <a:hlinkClick r:id="rId2"/>
              </a:rPr>
              <a:t>https://github.com/jihoojung0106/open-singsong</a:t>
            </a:r>
            <a:r>
              <a:rPr kumimoji="1" lang="en-US" altLang="ko-KR" sz="2000" b="1" dirty="0">
                <a:solidFill>
                  <a:schemeClr val="tx1">
                    <a:lumMod val="75000"/>
                    <a:lumOff val="25000"/>
                  </a:schemeClr>
                </a:solidFill>
                <a:latin typeface="Cambria" panose="02040503050406030204" pitchFamily="18" charset="0"/>
              </a:rPr>
              <a:t>) for more information. </a:t>
            </a:r>
            <a:endParaRPr kumimoji="1" lang="en-US" altLang="ko-KR" sz="2000" dirty="0">
              <a:solidFill>
                <a:schemeClr val="tx1">
                  <a:lumMod val="75000"/>
                  <a:lumOff val="25000"/>
                </a:schemeClr>
              </a:solidFill>
              <a:latin typeface="Cambria" panose="02040503050406030204" pitchFamily="18" charset="0"/>
            </a:endParaRPr>
          </a:p>
        </p:txBody>
      </p:sp>
    </p:spTree>
    <p:extLst>
      <p:ext uri="{BB962C8B-B14F-4D97-AF65-F5344CB8AC3E}">
        <p14:creationId xmlns:p14="http://schemas.microsoft.com/office/powerpoint/2010/main" val="2348009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p:txBody>
          <a:bodyPr>
            <a:normAutofit/>
          </a:bodyPr>
          <a:lstStyle/>
          <a:p>
            <a:r>
              <a:rPr lang="en-US" altLang="ko-KR" dirty="0">
                <a:latin typeface="Cambria" panose="02040503050406030204" pitchFamily="18" charset="0"/>
                <a:ea typeface="BM DoHyeon OTF" panose="020B0600000101010101" pitchFamily="34" charset="-127"/>
              </a:rPr>
              <a:t>References</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15</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5" name="직사각형 4">
            <a:extLst>
              <a:ext uri="{FF2B5EF4-FFF2-40B4-BE49-F238E27FC236}">
                <a16:creationId xmlns:a16="http://schemas.microsoft.com/office/drawing/2014/main" id="{CCFB7B32-BB22-7D5E-0B69-6D6E83793121}"/>
              </a:ext>
            </a:extLst>
          </p:cNvPr>
          <p:cNvSpPr/>
          <p:nvPr/>
        </p:nvSpPr>
        <p:spPr>
          <a:xfrm>
            <a:off x="460375" y="1314021"/>
            <a:ext cx="11298238" cy="5755422"/>
          </a:xfrm>
          <a:prstGeom prst="rect">
            <a:avLst/>
          </a:prstGeom>
        </p:spPr>
        <p:txBody>
          <a:bodyPr wrap="square">
            <a:spAutoFit/>
          </a:bodyPr>
          <a:lstStyle/>
          <a:p>
            <a:r>
              <a:rPr lang="en" altLang="ko-KR" sz="1600" b="0" i="0" dirty="0">
                <a:effectLst/>
                <a:latin typeface="Cambria" panose="02040503050406030204" pitchFamily="18" charset="0"/>
              </a:rPr>
              <a:t>Donahue, C., </a:t>
            </a:r>
            <a:r>
              <a:rPr lang="en" altLang="ko-KR" sz="1600" b="0" i="0" dirty="0" err="1">
                <a:effectLst/>
                <a:latin typeface="Cambria" panose="02040503050406030204" pitchFamily="18" charset="0"/>
              </a:rPr>
              <a:t>Caillon</a:t>
            </a:r>
            <a:r>
              <a:rPr lang="en" altLang="ko-KR" sz="1600" b="0" i="0" dirty="0">
                <a:effectLst/>
                <a:latin typeface="Cambria" panose="02040503050406030204" pitchFamily="18" charset="0"/>
              </a:rPr>
              <a:t>, A., Roberts, A., Manilow, E., </a:t>
            </a:r>
            <a:r>
              <a:rPr lang="en" altLang="ko-KR" sz="1600" b="0" i="0" dirty="0" err="1">
                <a:effectLst/>
                <a:latin typeface="Cambria" panose="02040503050406030204" pitchFamily="18" charset="0"/>
              </a:rPr>
              <a:t>Esling</a:t>
            </a:r>
            <a:r>
              <a:rPr lang="en" altLang="ko-KR" sz="1600" b="0" i="0" dirty="0">
                <a:effectLst/>
                <a:latin typeface="Cambria" panose="02040503050406030204" pitchFamily="18" charset="0"/>
              </a:rPr>
              <a:t>, P., </a:t>
            </a:r>
            <a:r>
              <a:rPr lang="en" altLang="ko-KR" sz="1600" b="0" i="0" dirty="0" err="1">
                <a:effectLst/>
                <a:latin typeface="Cambria" panose="02040503050406030204" pitchFamily="18" charset="0"/>
              </a:rPr>
              <a:t>Agostinelli</a:t>
            </a:r>
            <a:r>
              <a:rPr lang="en" altLang="ko-KR" sz="1600" b="0" i="0" dirty="0">
                <a:effectLst/>
                <a:latin typeface="Cambria" panose="02040503050406030204" pitchFamily="18" charset="0"/>
              </a:rPr>
              <a:t>, A., </a:t>
            </a:r>
            <a:r>
              <a:rPr lang="en" altLang="ko-KR" sz="1600" b="0" i="0" dirty="0" err="1">
                <a:effectLst/>
                <a:latin typeface="Cambria" panose="02040503050406030204" pitchFamily="18" charset="0"/>
              </a:rPr>
              <a:t>Verzetti</a:t>
            </a:r>
            <a:r>
              <a:rPr lang="en" altLang="ko-KR" sz="1600" b="0" i="0" dirty="0">
                <a:effectLst/>
                <a:latin typeface="Cambria" panose="02040503050406030204" pitchFamily="18" charset="0"/>
              </a:rPr>
              <a:t>, M., Simon, I., </a:t>
            </a:r>
            <a:r>
              <a:rPr lang="en" altLang="ko-KR" sz="1600" b="0" i="0" dirty="0" err="1">
                <a:effectLst/>
                <a:latin typeface="Cambria" panose="02040503050406030204" pitchFamily="18" charset="0"/>
              </a:rPr>
              <a:t>Pietquin</a:t>
            </a:r>
            <a:r>
              <a:rPr lang="en" altLang="ko-KR" sz="1600" b="0" i="0" dirty="0">
                <a:effectLst/>
                <a:latin typeface="Cambria" panose="02040503050406030204" pitchFamily="18" charset="0"/>
              </a:rPr>
              <a:t>, O., </a:t>
            </a:r>
            <a:r>
              <a:rPr lang="en" altLang="ko-KR" sz="1600" b="0" i="0" dirty="0" err="1">
                <a:effectLst/>
                <a:latin typeface="Cambria" panose="02040503050406030204" pitchFamily="18" charset="0"/>
              </a:rPr>
              <a:t>Zeghidour</a:t>
            </a:r>
            <a:r>
              <a:rPr lang="en" altLang="ko-KR" sz="1600" b="0" i="0" dirty="0">
                <a:effectLst/>
                <a:latin typeface="Cambria" panose="02040503050406030204" pitchFamily="18" charset="0"/>
              </a:rPr>
              <a:t>, N., &amp; Engel, J. (2023). </a:t>
            </a:r>
            <a:r>
              <a:rPr lang="en" altLang="ko-KR" sz="1600" b="0" i="0" dirty="0" err="1">
                <a:effectLst/>
                <a:latin typeface="Cambria" panose="02040503050406030204" pitchFamily="18" charset="0"/>
              </a:rPr>
              <a:t>SingSong</a:t>
            </a:r>
            <a:r>
              <a:rPr lang="en" altLang="ko-KR" sz="1600" b="0" i="0" dirty="0">
                <a:effectLst/>
                <a:latin typeface="Cambria" panose="02040503050406030204" pitchFamily="18" charset="0"/>
              </a:rPr>
              <a:t>: Generating musical accompaniments from singing. </a:t>
            </a:r>
            <a:r>
              <a:rPr lang="en" altLang="ko-KR" sz="1600" b="0" i="0" dirty="0" err="1">
                <a:effectLst/>
                <a:latin typeface="Cambria" panose="02040503050406030204" pitchFamily="18" charset="0"/>
              </a:rPr>
              <a:t>arXiv</a:t>
            </a:r>
            <a:r>
              <a:rPr lang="en" altLang="ko-KR" sz="1600" b="0" i="0" dirty="0">
                <a:effectLst/>
                <a:latin typeface="Cambria" panose="02040503050406030204" pitchFamily="18" charset="0"/>
              </a:rPr>
              <a:t> preprint arXiv:2301.12662</a:t>
            </a:r>
            <a:r>
              <a:rPr lang="en-US" altLang="ko-KR" sz="1600" dirty="0">
                <a:latin typeface="Cambria" panose="02040503050406030204" pitchFamily="18" charset="0"/>
              </a:rPr>
              <a:t>.</a:t>
            </a:r>
          </a:p>
          <a:p>
            <a:endParaRPr lang="en-US" altLang="ko-KR" sz="1600" dirty="0">
              <a:latin typeface="Cambria" panose="02040503050406030204" pitchFamily="18" charset="0"/>
            </a:endParaRPr>
          </a:p>
          <a:p>
            <a:r>
              <a:rPr lang="ko-KR" altLang="en-US" sz="1600" dirty="0" err="1">
                <a:latin typeface="Cambria" panose="02040503050406030204" pitchFamily="18" charset="0"/>
              </a:rPr>
              <a:t>Zhong</a:t>
            </a:r>
            <a:r>
              <a:rPr lang="ko-KR" altLang="en-US" sz="1600" dirty="0">
                <a:latin typeface="Cambria" panose="02040503050406030204" pitchFamily="18" charset="0"/>
              </a:rPr>
              <a:t>, </a:t>
            </a:r>
            <a:r>
              <a:rPr lang="ko-KR" altLang="en-US" sz="1600" dirty="0" err="1">
                <a:latin typeface="Cambria" panose="02040503050406030204" pitchFamily="18" charset="0"/>
              </a:rPr>
              <a:t>V</a:t>
            </a:r>
            <a:r>
              <a:rPr lang="ko-KR" altLang="en-US" sz="1600" dirty="0">
                <a:latin typeface="Cambria" panose="02040503050406030204" pitchFamily="18" charset="0"/>
              </a:rPr>
              <a:t>. (</a:t>
            </a:r>
            <a:r>
              <a:rPr lang="ko-KR" altLang="en-US" sz="1600" dirty="0" err="1">
                <a:latin typeface="Cambria" panose="02040503050406030204" pitchFamily="18" charset="0"/>
              </a:rPr>
              <a:t>Year</a:t>
            </a:r>
            <a:r>
              <a:rPr lang="ko-KR" altLang="en-US" sz="1600" dirty="0">
                <a:latin typeface="Cambria" panose="02040503050406030204" pitchFamily="18" charset="0"/>
              </a:rPr>
              <a:t>, </a:t>
            </a:r>
            <a:r>
              <a:rPr lang="ko-KR" altLang="en-US" sz="1600" dirty="0" err="1">
                <a:latin typeface="Cambria" panose="02040503050406030204" pitchFamily="18" charset="0"/>
              </a:rPr>
              <a:t>Month</a:t>
            </a:r>
            <a:r>
              <a:rPr lang="ko-KR" altLang="en-US" sz="1600" dirty="0">
                <a:latin typeface="Cambria" panose="02040503050406030204" pitchFamily="18" charset="0"/>
              </a:rPr>
              <a:t> </a:t>
            </a:r>
            <a:r>
              <a:rPr lang="ko-KR" altLang="en-US" sz="1600" dirty="0" err="1">
                <a:latin typeface="Cambria" panose="02040503050406030204" pitchFamily="18" charset="0"/>
              </a:rPr>
              <a:t>Day</a:t>
            </a:r>
            <a:r>
              <a:rPr lang="ko-KR" altLang="en-US" sz="1600" dirty="0">
                <a:latin typeface="Cambria" panose="02040503050406030204" pitchFamily="18" charset="0"/>
              </a:rPr>
              <a:t>). </a:t>
            </a:r>
            <a:r>
              <a:rPr lang="ko-KR" altLang="en-US" sz="1600" dirty="0" err="1">
                <a:latin typeface="Cambria" panose="02040503050406030204" pitchFamily="18" charset="0"/>
              </a:rPr>
              <a:t>Open-MusicLM</a:t>
            </a:r>
            <a:r>
              <a:rPr lang="ko-KR" altLang="en-US" sz="1600" dirty="0">
                <a:latin typeface="Cambria" panose="02040503050406030204" pitchFamily="18" charset="0"/>
              </a:rPr>
              <a:t>. GitHub </a:t>
            </a:r>
            <a:r>
              <a:rPr lang="ko-KR" altLang="en-US" sz="1600" dirty="0" err="1">
                <a:latin typeface="Cambria" panose="02040503050406030204" pitchFamily="18" charset="0"/>
              </a:rPr>
              <a:t>Repository</a:t>
            </a:r>
            <a:r>
              <a:rPr lang="ko-KR" altLang="en-US" sz="1600" dirty="0">
                <a:latin typeface="Cambria" panose="02040503050406030204" pitchFamily="18" charset="0"/>
              </a:rPr>
              <a:t>. </a:t>
            </a:r>
            <a:r>
              <a:rPr lang="ko-KR" altLang="en-US" sz="1600" dirty="0" err="1">
                <a:latin typeface="Cambria" panose="02040503050406030204" pitchFamily="18" charset="0"/>
              </a:rPr>
              <a:t>Retrieved</a:t>
            </a:r>
            <a:r>
              <a:rPr lang="ko-KR" altLang="en-US" sz="1600" dirty="0">
                <a:latin typeface="Cambria" panose="02040503050406030204" pitchFamily="18" charset="0"/>
              </a:rPr>
              <a:t> </a:t>
            </a:r>
            <a:r>
              <a:rPr lang="ko-KR" altLang="en-US" sz="1600" dirty="0" err="1">
                <a:latin typeface="Cambria" panose="02040503050406030204" pitchFamily="18" charset="0"/>
              </a:rPr>
              <a:t>from</a:t>
            </a:r>
            <a:r>
              <a:rPr lang="ko-KR" altLang="en-US" sz="1600" dirty="0">
                <a:latin typeface="Cambria" panose="02040503050406030204" pitchFamily="18" charset="0"/>
              </a:rPr>
              <a:t> </a:t>
            </a:r>
            <a:r>
              <a:rPr lang="ko-KR" altLang="en-US" sz="1600" dirty="0">
                <a:latin typeface="Cambria" panose="02040503050406030204" pitchFamily="18" charset="0"/>
                <a:hlinkClick r:id="rId3">
                  <a:extLst>
                    <a:ext uri="{A12FA001-AC4F-418D-AE19-62706E023703}">
                      <ahyp:hlinkClr xmlns:ahyp="http://schemas.microsoft.com/office/drawing/2018/hyperlinkcolor" val="tx"/>
                    </a:ext>
                  </a:extLst>
                </a:hlinkClick>
              </a:rPr>
              <a:t>https://github.com/zhvng/open-musiclm</a:t>
            </a:r>
            <a:endParaRPr lang="en-US" altLang="ko-KR" sz="1600" dirty="0">
              <a:latin typeface="Cambria" panose="02040503050406030204" pitchFamily="18" charset="0"/>
            </a:endParaRPr>
          </a:p>
          <a:p>
            <a:endParaRPr lang="ko-KR" altLang="en-US" sz="1600" dirty="0">
              <a:latin typeface="Cambria" panose="02040503050406030204" pitchFamily="18" charset="0"/>
            </a:endParaRPr>
          </a:p>
          <a:p>
            <a:r>
              <a:rPr lang="en" altLang="ko-KR" sz="1600" dirty="0" err="1">
                <a:latin typeface="Cambria" panose="02040503050406030204" pitchFamily="18" charset="0"/>
              </a:rPr>
              <a:t>Rafii</a:t>
            </a:r>
            <a:r>
              <a:rPr lang="en" altLang="ko-KR" sz="1600" dirty="0">
                <a:latin typeface="Cambria" panose="02040503050406030204" pitchFamily="18" charset="0"/>
              </a:rPr>
              <a:t>, Z., &amp; </a:t>
            </a:r>
            <a:r>
              <a:rPr lang="en" altLang="ko-KR" sz="1600" dirty="0" err="1">
                <a:latin typeface="Cambria" panose="02040503050406030204" pitchFamily="18" charset="0"/>
              </a:rPr>
              <a:t>Liutkus</a:t>
            </a:r>
            <a:r>
              <a:rPr lang="en" altLang="ko-KR" sz="1600" dirty="0">
                <a:latin typeface="Cambria" panose="02040503050406030204" pitchFamily="18" charset="0"/>
              </a:rPr>
              <a:t>, A. (2017). MUSDB18: A Dataset for Musical Source Separation. In Proceedings of the 18th International Society for Music Information Retrieval Conference (ISMIR). Retrieved from </a:t>
            </a:r>
            <a:r>
              <a:rPr lang="en" altLang="ko-KR" sz="1600" dirty="0">
                <a:latin typeface="Cambria" panose="02040503050406030204" pitchFamily="18" charset="0"/>
                <a:hlinkClick r:id="rId4">
                  <a:extLst>
                    <a:ext uri="{A12FA001-AC4F-418D-AE19-62706E023703}">
                      <ahyp:hlinkClr xmlns:ahyp="http://schemas.microsoft.com/office/drawing/2018/hyperlinkcolor" val="tx"/>
                    </a:ext>
                  </a:extLst>
                </a:hlinkClick>
              </a:rPr>
              <a:t>https://sigsep.github.io/datasets/musdb.html</a:t>
            </a:r>
            <a:endParaRPr lang="en" altLang="ko-KR" sz="1600" dirty="0">
              <a:latin typeface="Cambria" panose="02040503050406030204" pitchFamily="18" charset="0"/>
            </a:endParaRPr>
          </a:p>
          <a:p>
            <a:endParaRPr lang="en" altLang="ko-KR" sz="1600" dirty="0">
              <a:latin typeface="Cambria" panose="02040503050406030204" pitchFamily="18" charset="0"/>
            </a:endParaRPr>
          </a:p>
          <a:p>
            <a:r>
              <a:rPr lang="ko-KR" altLang="en-US" sz="1600" dirty="0" err="1">
                <a:latin typeface="Cambria" panose="02040503050406030204" pitchFamily="18" charset="0"/>
              </a:rPr>
              <a:t>Li</a:t>
            </a:r>
            <a:r>
              <a:rPr lang="ko-KR" altLang="en-US" sz="1600" dirty="0">
                <a:latin typeface="Cambria" panose="02040503050406030204" pitchFamily="18" charset="0"/>
              </a:rPr>
              <a:t>, </a:t>
            </a:r>
            <a:r>
              <a:rPr lang="ko-KR" altLang="en-US" sz="1600" dirty="0" err="1">
                <a:latin typeface="Cambria" panose="02040503050406030204" pitchFamily="18" charset="0"/>
              </a:rPr>
              <a:t>Y</a:t>
            </a:r>
            <a:r>
              <a:rPr lang="ko-KR" altLang="en-US" sz="1600" dirty="0">
                <a:latin typeface="Cambria" panose="02040503050406030204" pitchFamily="18" charset="0"/>
              </a:rPr>
              <a:t>., </a:t>
            </a:r>
            <a:r>
              <a:rPr lang="ko-KR" altLang="en-US" sz="1600" dirty="0" err="1">
                <a:latin typeface="Cambria" panose="02040503050406030204" pitchFamily="18" charset="0"/>
              </a:rPr>
              <a:t>Yuan</a:t>
            </a:r>
            <a:r>
              <a:rPr lang="ko-KR" altLang="en-US" sz="1600" dirty="0">
                <a:latin typeface="Cambria" panose="02040503050406030204" pitchFamily="18" charset="0"/>
              </a:rPr>
              <a:t>, </a:t>
            </a:r>
            <a:r>
              <a:rPr lang="ko-KR" altLang="en-US" sz="1600" dirty="0" err="1">
                <a:latin typeface="Cambria" panose="02040503050406030204" pitchFamily="18" charset="0"/>
              </a:rPr>
              <a:t>R</a:t>
            </a:r>
            <a:r>
              <a:rPr lang="ko-KR" altLang="en-US" sz="1600" dirty="0">
                <a:latin typeface="Cambria" panose="02040503050406030204" pitchFamily="18" charset="0"/>
              </a:rPr>
              <a:t>., </a:t>
            </a:r>
            <a:r>
              <a:rPr lang="ko-KR" altLang="en-US" sz="1600" dirty="0" err="1">
                <a:latin typeface="Cambria" panose="02040503050406030204" pitchFamily="18" charset="0"/>
              </a:rPr>
              <a:t>Zhang</a:t>
            </a:r>
            <a:r>
              <a:rPr lang="ko-KR" altLang="en-US" sz="1600" dirty="0">
                <a:latin typeface="Cambria" panose="02040503050406030204" pitchFamily="18" charset="0"/>
              </a:rPr>
              <a:t>, </a:t>
            </a:r>
            <a:r>
              <a:rPr lang="ko-KR" altLang="en-US" sz="1600" dirty="0" err="1">
                <a:latin typeface="Cambria" panose="02040503050406030204" pitchFamily="18" charset="0"/>
              </a:rPr>
              <a:t>G</a:t>
            </a:r>
            <a:r>
              <a:rPr lang="ko-KR" altLang="en-US" sz="1600" dirty="0">
                <a:latin typeface="Cambria" panose="02040503050406030204" pitchFamily="18" charset="0"/>
              </a:rPr>
              <a:t>., </a:t>
            </a:r>
            <a:r>
              <a:rPr lang="ko-KR" altLang="en-US" sz="1600" dirty="0" err="1">
                <a:latin typeface="Cambria" panose="02040503050406030204" pitchFamily="18" charset="0"/>
              </a:rPr>
              <a:t>Ma</a:t>
            </a:r>
            <a:r>
              <a:rPr lang="ko-KR" altLang="en-US" sz="1600" dirty="0">
                <a:latin typeface="Cambria" panose="02040503050406030204" pitchFamily="18" charset="0"/>
              </a:rPr>
              <a:t>, </a:t>
            </a:r>
            <a:r>
              <a:rPr lang="ko-KR" altLang="en-US" sz="1600" dirty="0" err="1">
                <a:latin typeface="Cambria" panose="02040503050406030204" pitchFamily="18" charset="0"/>
              </a:rPr>
              <a:t>Y</a:t>
            </a:r>
            <a:r>
              <a:rPr lang="ko-KR" altLang="en-US" sz="1600" dirty="0">
                <a:latin typeface="Cambria" panose="02040503050406030204" pitchFamily="18" charset="0"/>
              </a:rPr>
              <a:t>., </a:t>
            </a:r>
            <a:r>
              <a:rPr lang="ko-KR" altLang="en-US" sz="1600" dirty="0" err="1">
                <a:latin typeface="Cambria" panose="02040503050406030204" pitchFamily="18" charset="0"/>
              </a:rPr>
              <a:t>Chen</a:t>
            </a:r>
            <a:r>
              <a:rPr lang="ko-KR" altLang="en-US" sz="1600" dirty="0">
                <a:latin typeface="Cambria" panose="02040503050406030204" pitchFamily="18" charset="0"/>
              </a:rPr>
              <a:t>, </a:t>
            </a:r>
            <a:r>
              <a:rPr lang="ko-KR" altLang="en-US" sz="1600" dirty="0" err="1">
                <a:latin typeface="Cambria" panose="02040503050406030204" pitchFamily="18" charset="0"/>
              </a:rPr>
              <a:t>X</a:t>
            </a:r>
            <a:r>
              <a:rPr lang="ko-KR" altLang="en-US" sz="1600" dirty="0">
                <a:latin typeface="Cambria" panose="02040503050406030204" pitchFamily="18" charset="0"/>
              </a:rPr>
              <a:t>., </a:t>
            </a:r>
            <a:r>
              <a:rPr lang="ko-KR" altLang="en-US" sz="1600" dirty="0" err="1">
                <a:latin typeface="Cambria" panose="02040503050406030204" pitchFamily="18" charset="0"/>
              </a:rPr>
              <a:t>Yin</a:t>
            </a:r>
            <a:r>
              <a:rPr lang="ko-KR" altLang="en-US" sz="1600" dirty="0">
                <a:latin typeface="Cambria" panose="02040503050406030204" pitchFamily="18" charset="0"/>
              </a:rPr>
              <a:t>, </a:t>
            </a:r>
            <a:r>
              <a:rPr lang="ko-KR" altLang="en-US" sz="1600" dirty="0" err="1">
                <a:latin typeface="Cambria" panose="02040503050406030204" pitchFamily="18" charset="0"/>
              </a:rPr>
              <a:t>H</a:t>
            </a:r>
            <a:r>
              <a:rPr lang="ko-KR" altLang="en-US" sz="1600" dirty="0">
                <a:latin typeface="Cambria" panose="02040503050406030204" pitchFamily="18" charset="0"/>
              </a:rPr>
              <a:t>., </a:t>
            </a:r>
            <a:r>
              <a:rPr lang="ko-KR" altLang="en-US" sz="1600" dirty="0" err="1">
                <a:latin typeface="Cambria" panose="02040503050406030204" pitchFamily="18" charset="0"/>
              </a:rPr>
              <a:t>Xiao</a:t>
            </a:r>
            <a:r>
              <a:rPr lang="ko-KR" altLang="en-US" sz="1600" dirty="0">
                <a:latin typeface="Cambria" panose="02040503050406030204" pitchFamily="18" charset="0"/>
              </a:rPr>
              <a:t>, C., </a:t>
            </a:r>
            <a:r>
              <a:rPr lang="ko-KR" altLang="en-US" sz="1600" dirty="0" err="1">
                <a:latin typeface="Cambria" panose="02040503050406030204" pitchFamily="18" charset="0"/>
              </a:rPr>
              <a:t>Lin</a:t>
            </a:r>
            <a:r>
              <a:rPr lang="ko-KR" altLang="en-US" sz="1600" dirty="0">
                <a:latin typeface="Cambria" panose="02040503050406030204" pitchFamily="18" charset="0"/>
              </a:rPr>
              <a:t>, C., </a:t>
            </a:r>
            <a:r>
              <a:rPr lang="ko-KR" altLang="en-US" sz="1600" dirty="0" err="1">
                <a:latin typeface="Cambria" panose="02040503050406030204" pitchFamily="18" charset="0"/>
              </a:rPr>
              <a:t>Ragni</a:t>
            </a:r>
            <a:r>
              <a:rPr lang="ko-KR" altLang="en-US" sz="1600" dirty="0">
                <a:latin typeface="Cambria" panose="02040503050406030204" pitchFamily="18" charset="0"/>
              </a:rPr>
              <a:t>, </a:t>
            </a:r>
            <a:r>
              <a:rPr lang="ko-KR" altLang="en-US" sz="1600" dirty="0" err="1">
                <a:latin typeface="Cambria" panose="02040503050406030204" pitchFamily="18" charset="0"/>
              </a:rPr>
              <a:t>A</a:t>
            </a:r>
            <a:r>
              <a:rPr lang="ko-KR" altLang="en-US" sz="1600" dirty="0">
                <a:latin typeface="Cambria" panose="02040503050406030204" pitchFamily="18" charset="0"/>
              </a:rPr>
              <a:t>., </a:t>
            </a:r>
            <a:r>
              <a:rPr lang="ko-KR" altLang="en-US" sz="1600" dirty="0" err="1">
                <a:latin typeface="Cambria" panose="02040503050406030204" pitchFamily="18" charset="0"/>
              </a:rPr>
              <a:t>Benetos</a:t>
            </a:r>
            <a:r>
              <a:rPr lang="ko-KR" altLang="en-US" sz="1600" dirty="0">
                <a:latin typeface="Cambria" panose="02040503050406030204" pitchFamily="18" charset="0"/>
              </a:rPr>
              <a:t>, </a:t>
            </a:r>
            <a:r>
              <a:rPr lang="ko-KR" altLang="en-US" sz="1600" dirty="0" err="1">
                <a:latin typeface="Cambria" panose="02040503050406030204" pitchFamily="18" charset="0"/>
              </a:rPr>
              <a:t>E</a:t>
            </a:r>
            <a:r>
              <a:rPr lang="ko-KR" altLang="en-US" sz="1600" dirty="0">
                <a:latin typeface="Cambria" panose="02040503050406030204" pitchFamily="18" charset="0"/>
              </a:rPr>
              <a:t>., </a:t>
            </a:r>
            <a:r>
              <a:rPr lang="ko-KR" altLang="en-US" sz="1600" dirty="0" err="1">
                <a:latin typeface="Cambria" panose="02040503050406030204" pitchFamily="18" charset="0"/>
              </a:rPr>
              <a:t>Gyenge</a:t>
            </a:r>
            <a:r>
              <a:rPr lang="ko-KR" altLang="en-US" sz="1600" dirty="0">
                <a:latin typeface="Cambria" panose="02040503050406030204" pitchFamily="18" charset="0"/>
              </a:rPr>
              <a:t>, </a:t>
            </a:r>
            <a:r>
              <a:rPr lang="ko-KR" altLang="en-US" sz="1600" dirty="0" err="1">
                <a:latin typeface="Cambria" panose="02040503050406030204" pitchFamily="18" charset="0"/>
              </a:rPr>
              <a:t>N</a:t>
            </a:r>
            <a:r>
              <a:rPr lang="ko-KR" altLang="en-US" sz="1600" dirty="0">
                <a:latin typeface="Cambria" panose="02040503050406030204" pitchFamily="18" charset="0"/>
              </a:rPr>
              <a:t>., </a:t>
            </a:r>
            <a:r>
              <a:rPr lang="ko-KR" altLang="en-US" sz="1600" dirty="0" err="1">
                <a:latin typeface="Cambria" panose="02040503050406030204" pitchFamily="18" charset="0"/>
              </a:rPr>
              <a:t>Dannenberg</a:t>
            </a:r>
            <a:r>
              <a:rPr lang="ko-KR" altLang="en-US" sz="1600" dirty="0">
                <a:latin typeface="Cambria" panose="02040503050406030204" pitchFamily="18" charset="0"/>
              </a:rPr>
              <a:t>, </a:t>
            </a:r>
            <a:r>
              <a:rPr lang="ko-KR" altLang="en-US" sz="1600" dirty="0" err="1">
                <a:latin typeface="Cambria" panose="02040503050406030204" pitchFamily="18" charset="0"/>
              </a:rPr>
              <a:t>R</a:t>
            </a:r>
            <a:r>
              <a:rPr lang="ko-KR" altLang="en-US" sz="1600" dirty="0">
                <a:latin typeface="Cambria" panose="02040503050406030204" pitchFamily="18" charset="0"/>
              </a:rPr>
              <a:t>., </a:t>
            </a:r>
            <a:r>
              <a:rPr lang="ko-KR" altLang="en-US" sz="1600" dirty="0" err="1">
                <a:latin typeface="Cambria" panose="02040503050406030204" pitchFamily="18" charset="0"/>
              </a:rPr>
              <a:t>Liu</a:t>
            </a:r>
            <a:r>
              <a:rPr lang="ko-KR" altLang="en-US" sz="1600" dirty="0">
                <a:latin typeface="Cambria" panose="02040503050406030204" pitchFamily="18" charset="0"/>
              </a:rPr>
              <a:t>, </a:t>
            </a:r>
            <a:r>
              <a:rPr lang="ko-KR" altLang="en-US" sz="1600" dirty="0" err="1">
                <a:latin typeface="Cambria" panose="02040503050406030204" pitchFamily="18" charset="0"/>
              </a:rPr>
              <a:t>R</a:t>
            </a:r>
            <a:r>
              <a:rPr lang="ko-KR" altLang="en-US" sz="1600" dirty="0">
                <a:latin typeface="Cambria" panose="02040503050406030204" pitchFamily="18" charset="0"/>
              </a:rPr>
              <a:t>., </a:t>
            </a:r>
            <a:r>
              <a:rPr lang="ko-KR" altLang="en-US" sz="1600" dirty="0" err="1">
                <a:latin typeface="Cambria" panose="02040503050406030204" pitchFamily="18" charset="0"/>
              </a:rPr>
              <a:t>Chen</a:t>
            </a:r>
            <a:r>
              <a:rPr lang="ko-KR" altLang="en-US" sz="1600" dirty="0">
                <a:latin typeface="Cambria" panose="02040503050406030204" pitchFamily="18" charset="0"/>
              </a:rPr>
              <a:t>, </a:t>
            </a:r>
            <a:r>
              <a:rPr lang="ko-KR" altLang="en-US" sz="1600" dirty="0" err="1">
                <a:latin typeface="Cambria" panose="02040503050406030204" pitchFamily="18" charset="0"/>
              </a:rPr>
              <a:t>W</a:t>
            </a:r>
            <a:r>
              <a:rPr lang="ko-KR" altLang="en-US" sz="1600" dirty="0">
                <a:latin typeface="Cambria" panose="02040503050406030204" pitchFamily="18" charset="0"/>
              </a:rPr>
              <a:t>., </a:t>
            </a:r>
            <a:r>
              <a:rPr lang="ko-KR" altLang="en-US" sz="1600" dirty="0" err="1">
                <a:latin typeface="Cambria" panose="02040503050406030204" pitchFamily="18" charset="0"/>
              </a:rPr>
              <a:t>Xia</a:t>
            </a:r>
            <a:r>
              <a:rPr lang="ko-KR" altLang="en-US" sz="1600" dirty="0">
                <a:latin typeface="Cambria" panose="02040503050406030204" pitchFamily="18" charset="0"/>
              </a:rPr>
              <a:t>, </a:t>
            </a:r>
            <a:r>
              <a:rPr lang="ko-KR" altLang="en-US" sz="1600" dirty="0" err="1">
                <a:latin typeface="Cambria" panose="02040503050406030204" pitchFamily="18" charset="0"/>
              </a:rPr>
              <a:t>G</a:t>
            </a:r>
            <a:r>
              <a:rPr lang="ko-KR" altLang="en-US" sz="1600" dirty="0">
                <a:latin typeface="Cambria" panose="02040503050406030204" pitchFamily="18" charset="0"/>
              </a:rPr>
              <a:t>., </a:t>
            </a:r>
            <a:r>
              <a:rPr lang="ko-KR" altLang="en-US" sz="1600" dirty="0" err="1">
                <a:latin typeface="Cambria" panose="02040503050406030204" pitchFamily="18" charset="0"/>
              </a:rPr>
              <a:t>Shi</a:t>
            </a:r>
            <a:r>
              <a:rPr lang="ko-KR" altLang="en-US" sz="1600" dirty="0">
                <a:latin typeface="Cambria" panose="02040503050406030204" pitchFamily="18" charset="0"/>
              </a:rPr>
              <a:t>, </a:t>
            </a:r>
            <a:r>
              <a:rPr lang="ko-KR" altLang="en-US" sz="1600" dirty="0" err="1">
                <a:latin typeface="Cambria" panose="02040503050406030204" pitchFamily="18" charset="0"/>
              </a:rPr>
              <a:t>Y</a:t>
            </a:r>
            <a:r>
              <a:rPr lang="ko-KR" altLang="en-US" sz="1600" dirty="0">
                <a:latin typeface="Cambria" panose="02040503050406030204" pitchFamily="18" charset="0"/>
              </a:rPr>
              <a:t>., </a:t>
            </a:r>
            <a:r>
              <a:rPr lang="ko-KR" altLang="en-US" sz="1600" dirty="0" err="1">
                <a:latin typeface="Cambria" panose="02040503050406030204" pitchFamily="18" charset="0"/>
              </a:rPr>
              <a:t>Huang</a:t>
            </a:r>
            <a:r>
              <a:rPr lang="ko-KR" altLang="en-US" sz="1600" dirty="0">
                <a:latin typeface="Cambria" panose="02040503050406030204" pitchFamily="18" charset="0"/>
              </a:rPr>
              <a:t>, </a:t>
            </a:r>
            <a:r>
              <a:rPr lang="ko-KR" altLang="en-US" sz="1600" dirty="0" err="1">
                <a:latin typeface="Cambria" panose="02040503050406030204" pitchFamily="18" charset="0"/>
              </a:rPr>
              <a:t>W</a:t>
            </a:r>
            <a:r>
              <a:rPr lang="ko-KR" altLang="en-US" sz="1600" dirty="0">
                <a:latin typeface="Cambria" panose="02040503050406030204" pitchFamily="18" charset="0"/>
              </a:rPr>
              <a:t>., </a:t>
            </a:r>
            <a:r>
              <a:rPr lang="ko-KR" altLang="en-US" sz="1600" dirty="0" err="1">
                <a:latin typeface="Cambria" panose="02040503050406030204" pitchFamily="18" charset="0"/>
              </a:rPr>
              <a:t>Wang</a:t>
            </a:r>
            <a:r>
              <a:rPr lang="ko-KR" altLang="en-US" sz="1600" dirty="0">
                <a:latin typeface="Cambria" panose="02040503050406030204" pitchFamily="18" charset="0"/>
              </a:rPr>
              <a:t>, </a:t>
            </a:r>
            <a:r>
              <a:rPr lang="ko-KR" altLang="en-US" sz="1600" dirty="0" err="1">
                <a:latin typeface="Cambria" panose="02040503050406030204" pitchFamily="18" charset="0"/>
              </a:rPr>
              <a:t>Z</a:t>
            </a:r>
            <a:r>
              <a:rPr lang="ko-KR" altLang="en-US" sz="1600" dirty="0">
                <a:latin typeface="Cambria" panose="02040503050406030204" pitchFamily="18" charset="0"/>
              </a:rPr>
              <a:t>., </a:t>
            </a:r>
            <a:r>
              <a:rPr lang="ko-KR" altLang="en-US" sz="1600" dirty="0" err="1">
                <a:latin typeface="Cambria" panose="02040503050406030204" pitchFamily="18" charset="0"/>
              </a:rPr>
              <a:t>Guo</a:t>
            </a:r>
            <a:r>
              <a:rPr lang="ko-KR" altLang="en-US" sz="1600" dirty="0">
                <a:latin typeface="Cambria" panose="02040503050406030204" pitchFamily="18" charset="0"/>
              </a:rPr>
              <a:t>, </a:t>
            </a:r>
            <a:r>
              <a:rPr lang="ko-KR" altLang="en-US" sz="1600" dirty="0" err="1">
                <a:latin typeface="Cambria" panose="02040503050406030204" pitchFamily="18" charset="0"/>
              </a:rPr>
              <a:t>Y</a:t>
            </a:r>
            <a:r>
              <a:rPr lang="ko-KR" altLang="en-US" sz="1600" dirty="0">
                <a:latin typeface="Cambria" panose="02040503050406030204" pitchFamily="18" charset="0"/>
              </a:rPr>
              <a:t>., &amp; </a:t>
            </a:r>
            <a:r>
              <a:rPr lang="ko-KR" altLang="en-US" sz="1600" dirty="0" err="1">
                <a:latin typeface="Cambria" panose="02040503050406030204" pitchFamily="18" charset="0"/>
              </a:rPr>
              <a:t>Fu</a:t>
            </a:r>
            <a:r>
              <a:rPr lang="ko-KR" altLang="en-US" sz="1600" dirty="0">
                <a:latin typeface="Cambria" panose="02040503050406030204" pitchFamily="18" charset="0"/>
              </a:rPr>
              <a:t>, </a:t>
            </a:r>
            <a:r>
              <a:rPr lang="ko-KR" altLang="en-US" sz="1600" dirty="0" err="1">
                <a:latin typeface="Cambria" panose="02040503050406030204" pitchFamily="18" charset="0"/>
              </a:rPr>
              <a:t>J</a:t>
            </a:r>
            <a:r>
              <a:rPr lang="ko-KR" altLang="en-US" sz="1600" dirty="0">
                <a:latin typeface="Cambria" panose="02040503050406030204" pitchFamily="18" charset="0"/>
              </a:rPr>
              <a:t>. (202</a:t>
            </a:r>
            <a:r>
              <a:rPr lang="en-US" altLang="ko-KR" sz="1600" dirty="0">
                <a:latin typeface="Cambria" panose="02040503050406030204" pitchFamily="18" charset="0"/>
              </a:rPr>
              <a:t>3</a:t>
            </a:r>
            <a:r>
              <a:rPr lang="ko-KR" altLang="en-US" sz="1600" dirty="0">
                <a:latin typeface="Cambria" panose="02040503050406030204" pitchFamily="18" charset="0"/>
              </a:rPr>
              <a:t>). MERT: </a:t>
            </a:r>
            <a:r>
              <a:rPr lang="ko-KR" altLang="en-US" sz="1600" dirty="0" err="1">
                <a:latin typeface="Cambria" panose="02040503050406030204" pitchFamily="18" charset="0"/>
              </a:rPr>
              <a:t>Acoustic</a:t>
            </a:r>
            <a:r>
              <a:rPr lang="ko-KR" altLang="en-US" sz="1600" dirty="0">
                <a:latin typeface="Cambria" panose="02040503050406030204" pitchFamily="18" charset="0"/>
              </a:rPr>
              <a:t> </a:t>
            </a:r>
            <a:r>
              <a:rPr lang="ko-KR" altLang="en-US" sz="1600" dirty="0" err="1">
                <a:latin typeface="Cambria" panose="02040503050406030204" pitchFamily="18" charset="0"/>
              </a:rPr>
              <a:t>Music</a:t>
            </a:r>
            <a:r>
              <a:rPr lang="ko-KR" altLang="en-US" sz="1600" dirty="0">
                <a:latin typeface="Cambria" panose="02040503050406030204" pitchFamily="18" charset="0"/>
              </a:rPr>
              <a:t> </a:t>
            </a:r>
            <a:r>
              <a:rPr lang="ko-KR" altLang="en-US" sz="1600" dirty="0" err="1">
                <a:latin typeface="Cambria" panose="02040503050406030204" pitchFamily="18" charset="0"/>
              </a:rPr>
              <a:t>Understanding</a:t>
            </a:r>
            <a:r>
              <a:rPr lang="ko-KR" altLang="en-US" sz="1600" dirty="0">
                <a:latin typeface="Cambria" panose="02040503050406030204" pitchFamily="18" charset="0"/>
              </a:rPr>
              <a:t> </a:t>
            </a:r>
            <a:r>
              <a:rPr lang="ko-KR" altLang="en-US" sz="1600" dirty="0" err="1">
                <a:latin typeface="Cambria" panose="02040503050406030204" pitchFamily="18" charset="0"/>
              </a:rPr>
              <a:t>Model</a:t>
            </a:r>
            <a:r>
              <a:rPr lang="ko-KR" altLang="en-US" sz="1600" dirty="0">
                <a:latin typeface="Cambria" panose="02040503050406030204" pitchFamily="18" charset="0"/>
              </a:rPr>
              <a:t> </a:t>
            </a:r>
            <a:r>
              <a:rPr lang="ko-KR" altLang="en-US" sz="1600" dirty="0" err="1">
                <a:latin typeface="Cambria" panose="02040503050406030204" pitchFamily="18" charset="0"/>
              </a:rPr>
              <a:t>with</a:t>
            </a:r>
            <a:r>
              <a:rPr lang="ko-KR" altLang="en-US" sz="1600" dirty="0">
                <a:latin typeface="Cambria" panose="02040503050406030204" pitchFamily="18" charset="0"/>
              </a:rPr>
              <a:t> </a:t>
            </a:r>
            <a:r>
              <a:rPr lang="ko-KR" altLang="en-US" sz="1600" dirty="0" err="1">
                <a:latin typeface="Cambria" panose="02040503050406030204" pitchFamily="18" charset="0"/>
              </a:rPr>
              <a:t>Large-Scale</a:t>
            </a:r>
            <a:r>
              <a:rPr lang="ko-KR" altLang="en-US" sz="1600" dirty="0">
                <a:latin typeface="Cambria" panose="02040503050406030204" pitchFamily="18" charset="0"/>
              </a:rPr>
              <a:t> </a:t>
            </a:r>
            <a:r>
              <a:rPr lang="ko-KR" altLang="en-US" sz="1600" dirty="0" err="1">
                <a:latin typeface="Cambria" panose="02040503050406030204" pitchFamily="18" charset="0"/>
              </a:rPr>
              <a:t>Self-supervised</a:t>
            </a:r>
            <a:r>
              <a:rPr lang="ko-KR" altLang="en-US" sz="1600" dirty="0">
                <a:latin typeface="Cambria" panose="02040503050406030204" pitchFamily="18" charset="0"/>
              </a:rPr>
              <a:t> </a:t>
            </a:r>
            <a:r>
              <a:rPr lang="ko-KR" altLang="en-US" sz="1600" dirty="0" err="1">
                <a:latin typeface="Cambria" panose="02040503050406030204" pitchFamily="18" charset="0"/>
              </a:rPr>
              <a:t>Training</a:t>
            </a:r>
            <a:r>
              <a:rPr lang="ko-KR" altLang="en-US" sz="1600" dirty="0">
                <a:latin typeface="Cambria" panose="02040503050406030204" pitchFamily="18" charset="0"/>
              </a:rPr>
              <a:t>. </a:t>
            </a:r>
            <a:r>
              <a:rPr lang="ko-KR" altLang="en-US" sz="1600" dirty="0" err="1">
                <a:latin typeface="Cambria" panose="02040503050406030204" pitchFamily="18" charset="0"/>
              </a:rPr>
              <a:t>arXiv</a:t>
            </a:r>
            <a:r>
              <a:rPr lang="ko-KR" altLang="en-US" sz="1600" dirty="0">
                <a:latin typeface="Cambria" panose="02040503050406030204" pitchFamily="18" charset="0"/>
              </a:rPr>
              <a:t> </a:t>
            </a:r>
            <a:r>
              <a:rPr lang="ko-KR" altLang="en-US" sz="1600" dirty="0" err="1">
                <a:latin typeface="Cambria" panose="02040503050406030204" pitchFamily="18" charset="0"/>
              </a:rPr>
              <a:t>preprint</a:t>
            </a:r>
            <a:r>
              <a:rPr lang="ko-KR" altLang="en-US" sz="1600" dirty="0">
                <a:latin typeface="Cambria" panose="02040503050406030204" pitchFamily="18" charset="0"/>
              </a:rPr>
              <a:t> arXiv:2306 .00107 [</a:t>
            </a:r>
            <a:r>
              <a:rPr lang="ko-KR" altLang="en-US" sz="1600" dirty="0" err="1">
                <a:latin typeface="Cambria" panose="02040503050406030204" pitchFamily="18" charset="0"/>
              </a:rPr>
              <a:t>cs.SD</a:t>
            </a:r>
            <a:r>
              <a:rPr lang="ko-KR" altLang="en-US" sz="1600" dirty="0">
                <a:latin typeface="Cambria" panose="02040503050406030204" pitchFamily="18" charset="0"/>
              </a:rPr>
              <a:t>].</a:t>
            </a:r>
            <a:endParaRPr lang="en-US" altLang="ko-KR" sz="1600" dirty="0">
              <a:latin typeface="Cambria" panose="02040503050406030204" pitchFamily="18" charset="0"/>
            </a:endParaRPr>
          </a:p>
          <a:p>
            <a:endParaRPr lang="en-US" altLang="ko-KR" sz="1600" dirty="0">
              <a:latin typeface="Cambria" panose="02040503050406030204" pitchFamily="18" charset="0"/>
            </a:endParaRPr>
          </a:p>
          <a:p>
            <a:r>
              <a:rPr lang="en" altLang="ko-KR" sz="1600" b="0" i="0" dirty="0" err="1">
                <a:effectLst/>
                <a:latin typeface="Cambria" panose="02040503050406030204" pitchFamily="18" charset="0"/>
              </a:rPr>
              <a:t>Défossez</a:t>
            </a:r>
            <a:r>
              <a:rPr lang="en" altLang="ko-KR" sz="1600" b="0" i="0" dirty="0">
                <a:effectLst/>
                <a:latin typeface="Cambria" panose="02040503050406030204" pitchFamily="18" charset="0"/>
              </a:rPr>
              <a:t>, A., </a:t>
            </a:r>
            <a:r>
              <a:rPr lang="en" altLang="ko-KR" sz="1600" b="0" i="0" dirty="0" err="1">
                <a:effectLst/>
                <a:latin typeface="Cambria" panose="02040503050406030204" pitchFamily="18" charset="0"/>
              </a:rPr>
              <a:t>Copet</a:t>
            </a:r>
            <a:r>
              <a:rPr lang="en" altLang="ko-KR" sz="1600" b="0" i="0" dirty="0">
                <a:effectLst/>
                <a:latin typeface="Cambria" panose="02040503050406030204" pitchFamily="18" charset="0"/>
              </a:rPr>
              <a:t>, J., </a:t>
            </a:r>
            <a:r>
              <a:rPr lang="en" altLang="ko-KR" sz="1600" b="0" i="0" dirty="0" err="1">
                <a:effectLst/>
                <a:latin typeface="Cambria" panose="02040503050406030204" pitchFamily="18" charset="0"/>
              </a:rPr>
              <a:t>Synnaeve</a:t>
            </a:r>
            <a:r>
              <a:rPr lang="en" altLang="ko-KR" sz="1600" b="0" i="0" dirty="0">
                <a:effectLst/>
                <a:latin typeface="Cambria" panose="02040503050406030204" pitchFamily="18" charset="0"/>
              </a:rPr>
              <a:t>, G., &amp; Adi, Y. (2022). High Fidelity Neural Audio Compression. </a:t>
            </a:r>
            <a:r>
              <a:rPr lang="en" altLang="ko-KR" sz="1600" b="0" i="0" dirty="0" err="1">
                <a:effectLst/>
                <a:latin typeface="Cambria" panose="02040503050406030204" pitchFamily="18" charset="0"/>
              </a:rPr>
              <a:t>arXiv</a:t>
            </a:r>
            <a:r>
              <a:rPr lang="en" altLang="ko-KR" sz="1600" b="0" i="0" dirty="0">
                <a:effectLst/>
                <a:latin typeface="Cambria" panose="02040503050406030204" pitchFamily="18" charset="0"/>
              </a:rPr>
              <a:t> preprint arXiv:2210.13438 [</a:t>
            </a:r>
            <a:r>
              <a:rPr lang="en" altLang="ko-KR" sz="1600" b="0" i="0" dirty="0" err="1">
                <a:effectLst/>
                <a:latin typeface="Cambria" panose="02040503050406030204" pitchFamily="18" charset="0"/>
              </a:rPr>
              <a:t>eess.AS</a:t>
            </a:r>
            <a:r>
              <a:rPr lang="en" altLang="ko-KR" sz="1600" b="0" i="0" dirty="0">
                <a:effectLst/>
                <a:latin typeface="Cambria" panose="02040503050406030204" pitchFamily="18" charset="0"/>
              </a:rPr>
              <a:t>].</a:t>
            </a:r>
            <a:endParaRPr lang="ko-KR" altLang="en-US" sz="1600" dirty="0">
              <a:latin typeface="Cambria" panose="02040503050406030204" pitchFamily="18" charset="0"/>
            </a:endParaRPr>
          </a:p>
          <a:p>
            <a:endParaRPr lang="en-US" altLang="ko-KR" sz="1600" dirty="0">
              <a:latin typeface="Cambria" panose="02040503050406030204" pitchFamily="18" charset="0"/>
            </a:endParaRPr>
          </a:p>
          <a:p>
            <a:pPr algn="l"/>
            <a:r>
              <a:rPr lang="en" altLang="ko-KR" sz="1600" b="0" i="0" dirty="0" err="1">
                <a:effectLst/>
                <a:latin typeface="Cambria" panose="02040503050406030204" pitchFamily="18" charset="0"/>
              </a:rPr>
              <a:t>Borsos</a:t>
            </a:r>
            <a:r>
              <a:rPr lang="en" altLang="ko-KR" sz="1600" b="0" i="0" dirty="0">
                <a:effectLst/>
                <a:latin typeface="Cambria" panose="02040503050406030204" pitchFamily="18" charset="0"/>
              </a:rPr>
              <a:t>, Z., </a:t>
            </a:r>
            <a:r>
              <a:rPr lang="en" altLang="ko-KR" sz="1600" b="0" i="0" dirty="0" err="1">
                <a:effectLst/>
                <a:latin typeface="Cambria" panose="02040503050406030204" pitchFamily="18" charset="0"/>
              </a:rPr>
              <a:t>Marinier</a:t>
            </a:r>
            <a:r>
              <a:rPr lang="en" altLang="ko-KR" sz="1600" b="0" i="0" dirty="0">
                <a:effectLst/>
                <a:latin typeface="Cambria" panose="02040503050406030204" pitchFamily="18" charset="0"/>
              </a:rPr>
              <a:t>, R., Vincent, D., </a:t>
            </a:r>
            <a:r>
              <a:rPr lang="en" altLang="ko-KR" sz="1600" b="0" i="0" dirty="0" err="1">
                <a:effectLst/>
                <a:latin typeface="Cambria" panose="02040503050406030204" pitchFamily="18" charset="0"/>
              </a:rPr>
              <a:t>Kharitonov</a:t>
            </a:r>
            <a:r>
              <a:rPr lang="en" altLang="ko-KR" sz="1600" b="0" i="0" dirty="0">
                <a:effectLst/>
                <a:latin typeface="Cambria" panose="02040503050406030204" pitchFamily="18" charset="0"/>
              </a:rPr>
              <a:t>, E., </a:t>
            </a:r>
            <a:r>
              <a:rPr lang="en" altLang="ko-KR" sz="1600" b="0" i="0" dirty="0" err="1">
                <a:effectLst/>
                <a:latin typeface="Cambria" panose="02040503050406030204" pitchFamily="18" charset="0"/>
              </a:rPr>
              <a:t>Pietquin</a:t>
            </a:r>
            <a:r>
              <a:rPr lang="en" altLang="ko-KR" sz="1600" b="0" i="0" dirty="0">
                <a:effectLst/>
                <a:latin typeface="Cambria" panose="02040503050406030204" pitchFamily="18" charset="0"/>
              </a:rPr>
              <a:t>, O., Sharifi, M., </a:t>
            </a:r>
            <a:r>
              <a:rPr lang="en" altLang="ko-KR" sz="1600" b="0" i="0" dirty="0" err="1">
                <a:effectLst/>
                <a:latin typeface="Cambria" panose="02040503050406030204" pitchFamily="18" charset="0"/>
              </a:rPr>
              <a:t>Roblek</a:t>
            </a:r>
            <a:r>
              <a:rPr lang="en" altLang="ko-KR" sz="1600" b="0" i="0" dirty="0">
                <a:effectLst/>
                <a:latin typeface="Cambria" panose="02040503050406030204" pitchFamily="18" charset="0"/>
              </a:rPr>
              <a:t>, D., </a:t>
            </a:r>
            <a:r>
              <a:rPr lang="en" altLang="ko-KR" sz="1600" b="0" i="0" dirty="0" err="1">
                <a:effectLst/>
                <a:latin typeface="Cambria" panose="02040503050406030204" pitchFamily="18" charset="0"/>
              </a:rPr>
              <a:t>Teboul</a:t>
            </a:r>
            <a:r>
              <a:rPr lang="en" altLang="ko-KR" sz="1600" b="0" i="0" dirty="0">
                <a:effectLst/>
                <a:latin typeface="Cambria" panose="02040503050406030204" pitchFamily="18" charset="0"/>
              </a:rPr>
              <a:t>, O., </a:t>
            </a:r>
            <a:r>
              <a:rPr lang="en" altLang="ko-KR" sz="1600" b="0" i="0" dirty="0" err="1">
                <a:effectLst/>
                <a:latin typeface="Cambria" panose="02040503050406030204" pitchFamily="18" charset="0"/>
              </a:rPr>
              <a:t>Grangier</a:t>
            </a:r>
            <a:r>
              <a:rPr lang="en" altLang="ko-KR" sz="1600" b="0" i="0" dirty="0">
                <a:effectLst/>
                <a:latin typeface="Cambria" panose="02040503050406030204" pitchFamily="18" charset="0"/>
              </a:rPr>
              <a:t>, D., </a:t>
            </a:r>
            <a:r>
              <a:rPr lang="en" altLang="ko-KR" sz="1600" b="0" i="0" dirty="0" err="1">
                <a:effectLst/>
                <a:latin typeface="Cambria" panose="02040503050406030204" pitchFamily="18" charset="0"/>
              </a:rPr>
              <a:t>Tagliasacchi</a:t>
            </a:r>
            <a:r>
              <a:rPr lang="en" altLang="ko-KR" sz="1600" b="0" i="0" dirty="0">
                <a:effectLst/>
                <a:latin typeface="Cambria" panose="02040503050406030204" pitchFamily="18" charset="0"/>
              </a:rPr>
              <a:t>, M., &amp; </a:t>
            </a:r>
            <a:r>
              <a:rPr lang="en" altLang="ko-KR" sz="1600" b="0" i="0" dirty="0" err="1">
                <a:effectLst/>
                <a:latin typeface="Cambria" panose="02040503050406030204" pitchFamily="18" charset="0"/>
              </a:rPr>
              <a:t>Zeghidour</a:t>
            </a:r>
            <a:r>
              <a:rPr lang="en" altLang="ko-KR" sz="1600" b="0" i="0" dirty="0">
                <a:effectLst/>
                <a:latin typeface="Cambria" panose="02040503050406030204" pitchFamily="18" charset="0"/>
              </a:rPr>
              <a:t>, N. (</a:t>
            </a:r>
            <a:r>
              <a:rPr lang="en-US" altLang="ko-KR" sz="1600" b="0" i="0" dirty="0">
                <a:effectLst/>
                <a:latin typeface="Cambria" panose="02040503050406030204" pitchFamily="18" charset="0"/>
              </a:rPr>
              <a:t>2022</a:t>
            </a:r>
            <a:r>
              <a:rPr lang="en" altLang="ko-KR" sz="1600" b="0" i="0" dirty="0">
                <a:effectLst/>
                <a:latin typeface="Cambria" panose="02040503050406030204" pitchFamily="18" charset="0"/>
              </a:rPr>
              <a:t>). </a:t>
            </a:r>
            <a:r>
              <a:rPr lang="en" altLang="ko-KR" sz="1600" b="0" i="0" dirty="0" err="1">
                <a:effectLst/>
                <a:latin typeface="Cambria" panose="02040503050406030204" pitchFamily="18" charset="0"/>
              </a:rPr>
              <a:t>AudioLM</a:t>
            </a:r>
            <a:r>
              <a:rPr lang="en" altLang="ko-KR" sz="1600" b="0" i="0" dirty="0">
                <a:effectLst/>
                <a:latin typeface="Cambria" panose="02040503050406030204" pitchFamily="18" charset="0"/>
              </a:rPr>
              <a:t>: a Language Modeling Approach to Audio Generation. </a:t>
            </a:r>
            <a:r>
              <a:rPr lang="en" altLang="ko-KR" sz="1600" b="0" i="0" dirty="0" err="1">
                <a:effectLst/>
                <a:latin typeface="Cambria" panose="02040503050406030204" pitchFamily="18" charset="0"/>
              </a:rPr>
              <a:t>arXiv</a:t>
            </a:r>
            <a:r>
              <a:rPr lang="en" altLang="ko-KR" sz="1600" b="0" i="0" dirty="0">
                <a:effectLst/>
                <a:latin typeface="Cambria" panose="02040503050406030204" pitchFamily="18" charset="0"/>
              </a:rPr>
              <a:t> preprint arXiv:2209.03143 [</a:t>
            </a:r>
            <a:r>
              <a:rPr lang="en" altLang="ko-KR" sz="1600" b="0" i="0" dirty="0" err="1">
                <a:effectLst/>
                <a:latin typeface="Cambria" panose="02040503050406030204" pitchFamily="18" charset="0"/>
              </a:rPr>
              <a:t>cs.SD</a:t>
            </a:r>
            <a:r>
              <a:rPr lang="en" altLang="ko-KR" sz="1600" b="0" i="0" dirty="0">
                <a:effectLst/>
                <a:latin typeface="Cambria" panose="02040503050406030204" pitchFamily="18" charset="0"/>
              </a:rPr>
              <a:t>].</a:t>
            </a:r>
          </a:p>
          <a:p>
            <a:endParaRPr lang="en" altLang="ko-KR" sz="1600" dirty="0">
              <a:latin typeface="Cambria" panose="02040503050406030204" pitchFamily="18" charset="0"/>
            </a:endParaRPr>
          </a:p>
          <a:p>
            <a:pPr algn="l"/>
            <a:r>
              <a:rPr lang="en" altLang="ko-KR" sz="1600" b="0" i="0" dirty="0" err="1">
                <a:effectLst/>
                <a:latin typeface="Cambria" panose="02040503050406030204" pitchFamily="18" charset="0"/>
              </a:rPr>
              <a:t>Agostinelli</a:t>
            </a:r>
            <a:r>
              <a:rPr lang="en" altLang="ko-KR" sz="1600" b="0" i="0" dirty="0">
                <a:effectLst/>
                <a:latin typeface="Cambria" panose="02040503050406030204" pitchFamily="18" charset="0"/>
              </a:rPr>
              <a:t>, A., </a:t>
            </a:r>
            <a:r>
              <a:rPr lang="en" altLang="ko-KR" sz="1600" b="0" i="0" dirty="0" err="1">
                <a:effectLst/>
                <a:latin typeface="Cambria" panose="02040503050406030204" pitchFamily="18" charset="0"/>
              </a:rPr>
              <a:t>Denk</a:t>
            </a:r>
            <a:r>
              <a:rPr lang="en" altLang="ko-KR" sz="1600" b="0" i="0" dirty="0">
                <a:effectLst/>
                <a:latin typeface="Cambria" panose="02040503050406030204" pitchFamily="18" charset="0"/>
              </a:rPr>
              <a:t>, T. I., </a:t>
            </a:r>
            <a:r>
              <a:rPr lang="en" altLang="ko-KR" sz="1600" b="0" i="0" dirty="0" err="1">
                <a:effectLst/>
                <a:latin typeface="Cambria" panose="02040503050406030204" pitchFamily="18" charset="0"/>
              </a:rPr>
              <a:t>Borsos</a:t>
            </a:r>
            <a:r>
              <a:rPr lang="en" altLang="ko-KR" sz="1600" b="0" i="0" dirty="0">
                <a:effectLst/>
                <a:latin typeface="Cambria" panose="02040503050406030204" pitchFamily="18" charset="0"/>
              </a:rPr>
              <a:t>, Z., Engel, J., </a:t>
            </a:r>
            <a:r>
              <a:rPr lang="en" altLang="ko-KR" sz="1600" b="0" i="0" dirty="0" err="1">
                <a:effectLst/>
                <a:latin typeface="Cambria" panose="02040503050406030204" pitchFamily="18" charset="0"/>
              </a:rPr>
              <a:t>Verzetti</a:t>
            </a:r>
            <a:r>
              <a:rPr lang="en" altLang="ko-KR" sz="1600" b="0" i="0" dirty="0">
                <a:effectLst/>
                <a:latin typeface="Cambria" panose="02040503050406030204" pitchFamily="18" charset="0"/>
              </a:rPr>
              <a:t>, M., </a:t>
            </a:r>
            <a:r>
              <a:rPr lang="en" altLang="ko-KR" sz="1600" b="0" i="0" dirty="0" err="1">
                <a:effectLst/>
                <a:latin typeface="Cambria" panose="02040503050406030204" pitchFamily="18" charset="0"/>
              </a:rPr>
              <a:t>Caillon</a:t>
            </a:r>
            <a:r>
              <a:rPr lang="en" altLang="ko-KR" sz="1600" b="0" i="0" dirty="0">
                <a:effectLst/>
                <a:latin typeface="Cambria" panose="02040503050406030204" pitchFamily="18" charset="0"/>
              </a:rPr>
              <a:t>, A., Huang, Q., Jansen, A., Roberts, A., </a:t>
            </a:r>
            <a:r>
              <a:rPr lang="en" altLang="ko-KR" sz="1600" b="0" i="0" dirty="0" err="1">
                <a:effectLst/>
                <a:latin typeface="Cambria" panose="02040503050406030204" pitchFamily="18" charset="0"/>
              </a:rPr>
              <a:t>Tagliasacchi</a:t>
            </a:r>
            <a:r>
              <a:rPr lang="en" altLang="ko-KR" sz="1600" b="0" i="0" dirty="0">
                <a:effectLst/>
                <a:latin typeface="Cambria" panose="02040503050406030204" pitchFamily="18" charset="0"/>
              </a:rPr>
              <a:t>, M., Sharifi, M., </a:t>
            </a:r>
            <a:r>
              <a:rPr lang="en" altLang="ko-KR" sz="1600" b="0" i="0" dirty="0" err="1">
                <a:effectLst/>
                <a:latin typeface="Cambria" panose="02040503050406030204" pitchFamily="18" charset="0"/>
              </a:rPr>
              <a:t>Zeghidour</a:t>
            </a:r>
            <a:r>
              <a:rPr lang="en" altLang="ko-KR" sz="1600" b="0" i="0" dirty="0">
                <a:effectLst/>
                <a:latin typeface="Cambria" panose="02040503050406030204" pitchFamily="18" charset="0"/>
              </a:rPr>
              <a:t>, N., &amp; Frank, C. (</a:t>
            </a:r>
            <a:r>
              <a:rPr lang="en-US" altLang="ko-KR" sz="1600" b="0" i="0" dirty="0">
                <a:effectLst/>
                <a:latin typeface="Cambria" panose="02040503050406030204" pitchFamily="18" charset="0"/>
              </a:rPr>
              <a:t>2023</a:t>
            </a:r>
            <a:r>
              <a:rPr lang="en" altLang="ko-KR" sz="1600" b="0" i="0" dirty="0">
                <a:effectLst/>
                <a:latin typeface="Cambria" panose="02040503050406030204" pitchFamily="18" charset="0"/>
              </a:rPr>
              <a:t>). </a:t>
            </a:r>
            <a:r>
              <a:rPr lang="en" altLang="ko-KR" sz="1600" b="0" i="0" dirty="0" err="1">
                <a:effectLst/>
                <a:latin typeface="Cambria" panose="02040503050406030204" pitchFamily="18" charset="0"/>
              </a:rPr>
              <a:t>MusicLM</a:t>
            </a:r>
            <a:r>
              <a:rPr lang="en" altLang="ko-KR" sz="1600" b="0" i="0" dirty="0">
                <a:effectLst/>
                <a:latin typeface="Cambria" panose="02040503050406030204" pitchFamily="18" charset="0"/>
              </a:rPr>
              <a:t>: Generating Music From Text. </a:t>
            </a:r>
            <a:r>
              <a:rPr lang="en" altLang="ko-KR" sz="1600" b="0" i="0" dirty="0" err="1">
                <a:effectLst/>
                <a:latin typeface="Cambria" panose="02040503050406030204" pitchFamily="18" charset="0"/>
              </a:rPr>
              <a:t>arXiv</a:t>
            </a:r>
            <a:r>
              <a:rPr lang="en" altLang="ko-KR" sz="1600" b="0" i="0" dirty="0">
                <a:effectLst/>
                <a:latin typeface="Cambria" panose="02040503050406030204" pitchFamily="18" charset="0"/>
              </a:rPr>
              <a:t> preprint arXiv:2301.11325 [</a:t>
            </a:r>
            <a:r>
              <a:rPr lang="en" altLang="ko-KR" sz="1600" b="0" i="0" dirty="0" err="1">
                <a:effectLst/>
                <a:latin typeface="Cambria" panose="02040503050406030204" pitchFamily="18" charset="0"/>
              </a:rPr>
              <a:t>cs.SD</a:t>
            </a:r>
            <a:r>
              <a:rPr lang="en" altLang="ko-KR" sz="1600" b="0" i="0" dirty="0">
                <a:effectLst/>
                <a:latin typeface="Cambria" panose="02040503050406030204" pitchFamily="18" charset="0"/>
              </a:rPr>
              <a:t>].</a:t>
            </a:r>
          </a:p>
          <a:p>
            <a:br>
              <a:rPr lang="en" altLang="ko-KR" sz="1600" dirty="0">
                <a:latin typeface="Cambria" panose="02040503050406030204" pitchFamily="18" charset="0"/>
              </a:rPr>
            </a:br>
            <a:br>
              <a:rPr lang="en" altLang="ko-KR" sz="1600" dirty="0">
                <a:latin typeface="Cambria" panose="02040503050406030204" pitchFamily="18" charset="0"/>
              </a:rPr>
            </a:br>
            <a:endParaRPr lang="ko-KR" altLang="en-US" sz="1600" dirty="0">
              <a:latin typeface="Cambria" panose="02040503050406030204" pitchFamily="18" charset="0"/>
            </a:endParaRPr>
          </a:p>
        </p:txBody>
      </p:sp>
      <p:sp>
        <p:nvSpPr>
          <p:cNvPr id="6" name="Text Placeholder 2">
            <a:extLst>
              <a:ext uri="{FF2B5EF4-FFF2-40B4-BE49-F238E27FC236}">
                <a16:creationId xmlns:a16="http://schemas.microsoft.com/office/drawing/2014/main" id="{9A41CE1B-25BE-980D-7922-25504D8CC434}"/>
              </a:ext>
            </a:extLst>
          </p:cNvPr>
          <p:cNvSpPr txBox="1">
            <a:spLocks/>
          </p:cNvSpPr>
          <p:nvPr/>
        </p:nvSpPr>
        <p:spPr>
          <a:xfrm>
            <a:off x="-1778" y="764378"/>
            <a:ext cx="12193200" cy="540000"/>
          </a:xfrm>
          <a:prstGeom prst="rect">
            <a:avLst/>
          </a:prstGeom>
          <a:solidFill>
            <a:srgbClr val="0D387B"/>
          </a:solidFill>
        </p:spPr>
        <p:txBody>
          <a:bodyPr vert="horz" lIns="91440" tIns="45720" rIns="91440" bIns="45720" rtlCol="0" anchor="ctr" anchorCtr="0">
            <a:normAutofit/>
          </a:bodyPr>
          <a:lstStyle>
            <a:lvl1pPr marL="179388" indent="0" algn="l" defTabSz="914400" rtl="0" eaLnBrk="1" latinLnBrk="0" hangingPunct="1">
              <a:lnSpc>
                <a:spcPct val="90000"/>
              </a:lnSpc>
              <a:spcBef>
                <a:spcPts val="1000"/>
              </a:spcBef>
              <a:buFont typeface="Arial" panose="020B0604020202020204" pitchFamily="34" charset="0"/>
              <a:buNone/>
              <a:tabLst/>
              <a:defRPr sz="2800" b="0" kern="120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latin typeface="Cambria" panose="02040503050406030204" pitchFamily="18" charset="0"/>
                <a:ea typeface="BM DoHyeon OTF" panose="020B0600000101010101" pitchFamily="34" charset="-127"/>
              </a:rPr>
              <a:t>References</a:t>
            </a:r>
          </a:p>
        </p:txBody>
      </p:sp>
    </p:spTree>
    <p:extLst>
      <p:ext uri="{BB962C8B-B14F-4D97-AF65-F5344CB8AC3E}">
        <p14:creationId xmlns:p14="http://schemas.microsoft.com/office/powerpoint/2010/main" val="1298439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a:solidFill>
            <a:srgbClr val="0C397D"/>
          </a:solidFill>
        </p:spPr>
        <p:txBody>
          <a:bodyPr>
            <a:normAutofit/>
          </a:bodyPr>
          <a:lstStyle/>
          <a:p>
            <a:r>
              <a:rPr lang="en-US" dirty="0">
                <a:latin typeface="Cambria" panose="02040503050406030204" pitchFamily="18" charset="0"/>
                <a:ea typeface="BM DoHyeon OTF" panose="020B0600000101010101" pitchFamily="34" charset="-127"/>
              </a:rPr>
              <a:t>Table of Contents</a:t>
            </a: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2</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9" name="Content Placeholder 1">
            <a:extLst>
              <a:ext uri="{FF2B5EF4-FFF2-40B4-BE49-F238E27FC236}">
                <a16:creationId xmlns:a16="http://schemas.microsoft.com/office/drawing/2014/main" id="{8FEF1BC3-8DCC-56FB-8F58-9933A3A9F79C}"/>
              </a:ext>
            </a:extLst>
          </p:cNvPr>
          <p:cNvSpPr>
            <a:spLocks noGrp="1"/>
          </p:cNvSpPr>
          <p:nvPr>
            <p:ph idx="1"/>
          </p:nvPr>
        </p:nvSpPr>
        <p:spPr>
          <a:xfrm>
            <a:off x="307975" y="1447298"/>
            <a:ext cx="10801350" cy="5135562"/>
          </a:xfrm>
        </p:spPr>
        <p:txBody>
          <a:bodyPr>
            <a:normAutofit/>
          </a:bodyPr>
          <a:lstStyle/>
          <a:p>
            <a:pPr marL="914400" lvl="1" indent="-457200">
              <a:buAutoNum type="arabicPeriod"/>
            </a:pPr>
            <a:r>
              <a:rPr lang="en-US" altLang="ko-KR" dirty="0">
                <a:solidFill>
                  <a:schemeClr val="tx1"/>
                </a:solidFill>
                <a:effectLst/>
                <a:latin typeface="+mj-lt"/>
                <a:cs typeface="Calibri" panose="020F0502020204030204" pitchFamily="34" charset="0"/>
              </a:rPr>
              <a:t>Introduction</a:t>
            </a:r>
          </a:p>
          <a:p>
            <a:pPr marL="914400" lvl="1" indent="-457200">
              <a:buAutoNum type="arabicPeriod"/>
            </a:pPr>
            <a:r>
              <a:rPr lang="en-US" altLang="ko-KR" dirty="0">
                <a:solidFill>
                  <a:schemeClr val="tx1"/>
                </a:solidFill>
                <a:latin typeface="+mj-lt"/>
                <a:ea typeface="BM DoHyeon OTF" panose="020B0600000101010101" pitchFamily="34" charset="-127"/>
                <a:cs typeface="Calibri" panose="020F0502020204030204" pitchFamily="34" charset="0"/>
              </a:rPr>
              <a:t>Related Works</a:t>
            </a:r>
          </a:p>
          <a:p>
            <a:pPr marL="914400" lvl="1" indent="-457200">
              <a:buAutoNum type="arabicPeriod"/>
            </a:pPr>
            <a:r>
              <a:rPr lang="en-US" altLang="ko-KR" dirty="0">
                <a:solidFill>
                  <a:schemeClr val="tx1"/>
                </a:solidFill>
                <a:latin typeface="+mj-lt"/>
                <a:ea typeface="BM DoHyeon OTF" panose="020B0600000101010101" pitchFamily="34" charset="-127"/>
                <a:cs typeface="Calibri" panose="020F0502020204030204" pitchFamily="34" charset="0"/>
              </a:rPr>
              <a:t>Methods</a:t>
            </a:r>
          </a:p>
          <a:p>
            <a:pPr marL="914400" lvl="1" indent="-457200">
              <a:buAutoNum type="arabicPeriod"/>
            </a:pPr>
            <a:r>
              <a:rPr lang="en-US" altLang="ko-KR" dirty="0">
                <a:solidFill>
                  <a:schemeClr val="tx1"/>
                </a:solidFill>
                <a:latin typeface="+mj-lt"/>
                <a:ea typeface="BM DoHyeon OTF" panose="020B0600000101010101" pitchFamily="34" charset="-127"/>
                <a:cs typeface="Calibri" panose="020F0502020204030204" pitchFamily="34" charset="0"/>
              </a:rPr>
              <a:t>Experiments and Results</a:t>
            </a:r>
          </a:p>
          <a:p>
            <a:pPr marL="914400" lvl="1" indent="-457200">
              <a:buAutoNum type="arabicPeriod"/>
            </a:pPr>
            <a:r>
              <a:rPr lang="en-US" altLang="ko-KR" dirty="0">
                <a:solidFill>
                  <a:schemeClr val="tx1"/>
                </a:solidFill>
                <a:latin typeface="+mj-lt"/>
                <a:ea typeface="BM DoHyeon OTF" panose="020B0600000101010101" pitchFamily="34" charset="-127"/>
                <a:cs typeface="Calibri" panose="020F0502020204030204" pitchFamily="34" charset="0"/>
              </a:rPr>
              <a:t>Discussion and Future Works</a:t>
            </a:r>
          </a:p>
        </p:txBody>
      </p:sp>
    </p:spTree>
    <p:extLst>
      <p:ext uri="{BB962C8B-B14F-4D97-AF65-F5344CB8AC3E}">
        <p14:creationId xmlns:p14="http://schemas.microsoft.com/office/powerpoint/2010/main" val="3666753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a:solidFill>
            <a:srgbClr val="0C397D"/>
          </a:solidFill>
        </p:spPr>
        <p:txBody>
          <a:bodyPr>
            <a:normAutofit/>
          </a:bodyPr>
          <a:lstStyle/>
          <a:p>
            <a:r>
              <a:rPr lang="en-US" altLang="ko-KR" dirty="0">
                <a:latin typeface="Cambria" panose="02040503050406030204" pitchFamily="18" charset="0"/>
                <a:ea typeface="BM DoHyeon OTF" panose="020B0600000101010101" pitchFamily="34" charset="-127"/>
              </a:rPr>
              <a:t>1. Introduction</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3</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11" name="Content Placeholder 1">
            <a:extLst>
              <a:ext uri="{FF2B5EF4-FFF2-40B4-BE49-F238E27FC236}">
                <a16:creationId xmlns:a16="http://schemas.microsoft.com/office/drawing/2014/main" id="{14FCDBC0-9F8E-4C74-8933-7A0964CF9E4A}"/>
              </a:ext>
            </a:extLst>
          </p:cNvPr>
          <p:cNvSpPr>
            <a:spLocks noGrp="1"/>
          </p:cNvSpPr>
          <p:nvPr>
            <p:ph idx="1"/>
          </p:nvPr>
        </p:nvSpPr>
        <p:spPr>
          <a:xfrm>
            <a:off x="307975" y="1447298"/>
            <a:ext cx="10801350" cy="5135562"/>
          </a:xfrm>
        </p:spPr>
        <p:txBody>
          <a:bodyPr>
            <a:normAutofit/>
          </a:bodyPr>
          <a:lstStyle/>
          <a:p>
            <a:pPr marL="457200" lvl="1" indent="0">
              <a:buNone/>
            </a:pPr>
            <a:r>
              <a:rPr lang="en" altLang="ko-KR" dirty="0">
                <a:solidFill>
                  <a:schemeClr val="tx1">
                    <a:lumMod val="75000"/>
                    <a:lumOff val="25000"/>
                  </a:schemeClr>
                </a:solidFill>
                <a:effectLst/>
                <a:latin typeface="+mj-lt"/>
                <a:cs typeface="Calibri" panose="020F0502020204030204" pitchFamily="34" charset="0"/>
              </a:rPr>
              <a:t>The paper titled '</a:t>
            </a:r>
            <a:r>
              <a:rPr lang="en" altLang="ko-KR" dirty="0" err="1">
                <a:solidFill>
                  <a:schemeClr val="tx1">
                    <a:lumMod val="75000"/>
                    <a:lumOff val="25000"/>
                  </a:schemeClr>
                </a:solidFill>
                <a:effectLst/>
                <a:latin typeface="+mj-lt"/>
                <a:cs typeface="Calibri" panose="020F0502020204030204" pitchFamily="34" charset="0"/>
              </a:rPr>
              <a:t>SingSong</a:t>
            </a:r>
            <a:r>
              <a:rPr lang="en" altLang="ko-KR" dirty="0">
                <a:solidFill>
                  <a:schemeClr val="tx1">
                    <a:lumMod val="75000"/>
                    <a:lumOff val="25000"/>
                  </a:schemeClr>
                </a:solidFill>
                <a:effectLst/>
                <a:latin typeface="+mj-lt"/>
                <a:cs typeface="Calibri" panose="020F0502020204030204" pitchFamily="34" charset="0"/>
              </a:rPr>
              <a:t>: Generating Musical Accompaniments from Singing' by Google Research explores the creation of instrumental music to accompany input vocals using Transformer. </a:t>
            </a:r>
            <a:r>
              <a:rPr lang="en-US" altLang="ko-KR" dirty="0">
                <a:solidFill>
                  <a:schemeClr val="tx1">
                    <a:lumMod val="75000"/>
                    <a:lumOff val="25000"/>
                  </a:schemeClr>
                </a:solidFill>
                <a:effectLst/>
                <a:latin typeface="+mj-lt"/>
                <a:cs typeface="Calibri" panose="020F0502020204030204" pitchFamily="34" charset="0"/>
              </a:rPr>
              <a:t>Sin</a:t>
            </a:r>
            <a:r>
              <a:rPr lang="en-US" altLang="ko-KR" dirty="0">
                <a:solidFill>
                  <a:schemeClr val="tx1">
                    <a:lumMod val="75000"/>
                    <a:lumOff val="25000"/>
                  </a:schemeClr>
                </a:solidFill>
                <a:latin typeface="+mj-lt"/>
                <a:cs typeface="Calibri" panose="020F0502020204030204" pitchFamily="34" charset="0"/>
              </a:rPr>
              <a:t>ce</a:t>
            </a:r>
            <a:r>
              <a:rPr lang="en" altLang="ko-KR" dirty="0">
                <a:solidFill>
                  <a:schemeClr val="tx1">
                    <a:lumMod val="75000"/>
                    <a:lumOff val="25000"/>
                  </a:schemeClr>
                </a:solidFill>
                <a:effectLst/>
                <a:latin typeface="+mj-lt"/>
                <a:cs typeface="Calibri" panose="020F0502020204030204" pitchFamily="34" charset="0"/>
              </a:rPr>
              <a:t> the code for this paper wasn't made open-source, we attempted to implement the described methods with a few modifications.</a:t>
            </a:r>
            <a:endParaRPr lang="en-US" altLang="ko-KR" dirty="0">
              <a:solidFill>
                <a:schemeClr val="tx1">
                  <a:lumMod val="75000"/>
                  <a:lumOff val="25000"/>
                </a:schemeClr>
              </a:solidFill>
              <a:latin typeface="+mj-lt"/>
              <a:ea typeface="BM DoHyeon OTF" panose="020B0600000101010101" pitchFamily="34" charset="-127"/>
              <a:cs typeface="Calibri" panose="020F0502020204030204" pitchFamily="34" charset="0"/>
            </a:endParaRPr>
          </a:p>
        </p:txBody>
      </p:sp>
      <p:sp>
        <p:nvSpPr>
          <p:cNvPr id="5" name="직사각형 4">
            <a:extLst>
              <a:ext uri="{FF2B5EF4-FFF2-40B4-BE49-F238E27FC236}">
                <a16:creationId xmlns:a16="http://schemas.microsoft.com/office/drawing/2014/main" id="{6D006395-F061-43A3-AD69-3C4EA638236B}"/>
              </a:ext>
            </a:extLst>
          </p:cNvPr>
          <p:cNvSpPr/>
          <p:nvPr/>
        </p:nvSpPr>
        <p:spPr>
          <a:xfrm>
            <a:off x="307975" y="6507834"/>
            <a:ext cx="10801350" cy="400110"/>
          </a:xfrm>
          <a:prstGeom prst="rect">
            <a:avLst/>
          </a:prstGeom>
        </p:spPr>
        <p:txBody>
          <a:bodyPr wrap="square">
            <a:spAutoFit/>
          </a:bodyPr>
          <a:lstStyle/>
          <a:p>
            <a:r>
              <a:rPr lang="en-US" altLang="ko-KR" sz="1000" dirty="0">
                <a:solidFill>
                  <a:schemeClr val="tx1">
                    <a:lumMod val="75000"/>
                    <a:lumOff val="25000"/>
                  </a:schemeClr>
                </a:solidFill>
                <a:latin typeface="Cambria" panose="02040503050406030204" pitchFamily="18" charset="0"/>
              </a:rPr>
              <a:t>[1] </a:t>
            </a:r>
            <a:r>
              <a:rPr lang="en" altLang="ko-KR" sz="1000" b="0" i="0" dirty="0">
                <a:solidFill>
                  <a:schemeClr val="tx1">
                    <a:lumMod val="75000"/>
                    <a:lumOff val="25000"/>
                  </a:schemeClr>
                </a:solidFill>
                <a:effectLst/>
                <a:latin typeface="Söhne"/>
              </a:rPr>
              <a:t>Donahue, C., </a:t>
            </a:r>
            <a:r>
              <a:rPr lang="en" altLang="ko-KR" sz="1000" b="0" i="0" dirty="0" err="1">
                <a:solidFill>
                  <a:schemeClr val="tx1">
                    <a:lumMod val="75000"/>
                    <a:lumOff val="25000"/>
                  </a:schemeClr>
                </a:solidFill>
                <a:effectLst/>
                <a:latin typeface="Söhne"/>
              </a:rPr>
              <a:t>Caillon</a:t>
            </a:r>
            <a:r>
              <a:rPr lang="en" altLang="ko-KR" sz="1000" b="0" i="0" dirty="0">
                <a:solidFill>
                  <a:schemeClr val="tx1">
                    <a:lumMod val="75000"/>
                    <a:lumOff val="25000"/>
                  </a:schemeClr>
                </a:solidFill>
                <a:effectLst/>
                <a:latin typeface="Söhne"/>
              </a:rPr>
              <a:t>, A., Roberts, A., Manilow, E., </a:t>
            </a:r>
            <a:r>
              <a:rPr lang="en" altLang="ko-KR" sz="1000" b="0" i="0" dirty="0" err="1">
                <a:solidFill>
                  <a:schemeClr val="tx1">
                    <a:lumMod val="75000"/>
                    <a:lumOff val="25000"/>
                  </a:schemeClr>
                </a:solidFill>
                <a:effectLst/>
                <a:latin typeface="Söhne"/>
              </a:rPr>
              <a:t>Esling</a:t>
            </a:r>
            <a:r>
              <a:rPr lang="en" altLang="ko-KR" sz="1000" b="0" i="0" dirty="0">
                <a:solidFill>
                  <a:schemeClr val="tx1">
                    <a:lumMod val="75000"/>
                    <a:lumOff val="25000"/>
                  </a:schemeClr>
                </a:solidFill>
                <a:effectLst/>
                <a:latin typeface="Söhne"/>
              </a:rPr>
              <a:t>, P., </a:t>
            </a:r>
            <a:r>
              <a:rPr lang="en" altLang="ko-KR" sz="1000" b="0" i="0" dirty="0" err="1">
                <a:solidFill>
                  <a:schemeClr val="tx1">
                    <a:lumMod val="75000"/>
                    <a:lumOff val="25000"/>
                  </a:schemeClr>
                </a:solidFill>
                <a:effectLst/>
                <a:latin typeface="Söhne"/>
              </a:rPr>
              <a:t>Agostinelli</a:t>
            </a:r>
            <a:r>
              <a:rPr lang="en" altLang="ko-KR" sz="1000" b="0" i="0" dirty="0">
                <a:solidFill>
                  <a:schemeClr val="tx1">
                    <a:lumMod val="75000"/>
                    <a:lumOff val="25000"/>
                  </a:schemeClr>
                </a:solidFill>
                <a:effectLst/>
                <a:latin typeface="Söhne"/>
              </a:rPr>
              <a:t>, A., </a:t>
            </a:r>
            <a:r>
              <a:rPr lang="en" altLang="ko-KR" sz="1000" b="0" i="0" dirty="0" err="1">
                <a:solidFill>
                  <a:schemeClr val="tx1">
                    <a:lumMod val="75000"/>
                    <a:lumOff val="25000"/>
                  </a:schemeClr>
                </a:solidFill>
                <a:effectLst/>
                <a:latin typeface="Söhne"/>
              </a:rPr>
              <a:t>Verzetti</a:t>
            </a:r>
            <a:r>
              <a:rPr lang="en" altLang="ko-KR" sz="1000" b="0" i="0" dirty="0">
                <a:solidFill>
                  <a:schemeClr val="tx1">
                    <a:lumMod val="75000"/>
                    <a:lumOff val="25000"/>
                  </a:schemeClr>
                </a:solidFill>
                <a:effectLst/>
                <a:latin typeface="Söhne"/>
              </a:rPr>
              <a:t>, M., Simon, I., </a:t>
            </a:r>
            <a:r>
              <a:rPr lang="en" altLang="ko-KR" sz="1000" b="0" i="0" dirty="0" err="1">
                <a:solidFill>
                  <a:schemeClr val="tx1">
                    <a:lumMod val="75000"/>
                    <a:lumOff val="25000"/>
                  </a:schemeClr>
                </a:solidFill>
                <a:effectLst/>
                <a:latin typeface="Söhne"/>
              </a:rPr>
              <a:t>Pietquin</a:t>
            </a:r>
            <a:r>
              <a:rPr lang="en" altLang="ko-KR" sz="1000" b="0" i="0" dirty="0">
                <a:solidFill>
                  <a:schemeClr val="tx1">
                    <a:lumMod val="75000"/>
                    <a:lumOff val="25000"/>
                  </a:schemeClr>
                </a:solidFill>
                <a:effectLst/>
                <a:latin typeface="Söhne"/>
              </a:rPr>
              <a:t>, O., </a:t>
            </a:r>
            <a:r>
              <a:rPr lang="en" altLang="ko-KR" sz="1000" b="0" i="0" dirty="0" err="1">
                <a:solidFill>
                  <a:schemeClr val="tx1">
                    <a:lumMod val="75000"/>
                    <a:lumOff val="25000"/>
                  </a:schemeClr>
                </a:solidFill>
                <a:effectLst/>
                <a:latin typeface="Söhne"/>
              </a:rPr>
              <a:t>Zeghidour</a:t>
            </a:r>
            <a:r>
              <a:rPr lang="en" altLang="ko-KR" sz="1000" b="0" i="0" dirty="0">
                <a:solidFill>
                  <a:schemeClr val="tx1">
                    <a:lumMod val="75000"/>
                    <a:lumOff val="25000"/>
                  </a:schemeClr>
                </a:solidFill>
                <a:effectLst/>
                <a:latin typeface="Söhne"/>
              </a:rPr>
              <a:t>, N., &amp; Engel, J. (2023). </a:t>
            </a:r>
            <a:r>
              <a:rPr lang="en" altLang="ko-KR" sz="1000" b="0" i="0" dirty="0" err="1">
                <a:solidFill>
                  <a:schemeClr val="tx1">
                    <a:lumMod val="75000"/>
                    <a:lumOff val="25000"/>
                  </a:schemeClr>
                </a:solidFill>
                <a:effectLst/>
                <a:latin typeface="Söhne"/>
              </a:rPr>
              <a:t>SingSong</a:t>
            </a:r>
            <a:r>
              <a:rPr lang="en" altLang="ko-KR" sz="1000" b="0" i="0" dirty="0">
                <a:solidFill>
                  <a:schemeClr val="tx1">
                    <a:lumMod val="75000"/>
                    <a:lumOff val="25000"/>
                  </a:schemeClr>
                </a:solidFill>
                <a:effectLst/>
                <a:latin typeface="Söhne"/>
              </a:rPr>
              <a:t>: Generating musical accompaniments from singing. </a:t>
            </a:r>
            <a:r>
              <a:rPr lang="en" altLang="ko-KR" sz="1000" b="0" i="0" dirty="0" err="1">
                <a:solidFill>
                  <a:schemeClr val="tx1">
                    <a:lumMod val="75000"/>
                    <a:lumOff val="25000"/>
                  </a:schemeClr>
                </a:solidFill>
                <a:effectLst/>
                <a:latin typeface="Söhne"/>
              </a:rPr>
              <a:t>arXiv</a:t>
            </a:r>
            <a:r>
              <a:rPr lang="en" altLang="ko-KR" sz="1000" b="0" i="0" dirty="0">
                <a:solidFill>
                  <a:schemeClr val="tx1">
                    <a:lumMod val="75000"/>
                    <a:lumOff val="25000"/>
                  </a:schemeClr>
                </a:solidFill>
                <a:effectLst/>
                <a:latin typeface="Söhne"/>
              </a:rPr>
              <a:t> preprint arXiv:2301.12662</a:t>
            </a:r>
            <a:r>
              <a:rPr lang="en-US" altLang="ko-KR" sz="1000" dirty="0">
                <a:solidFill>
                  <a:schemeClr val="tx1">
                    <a:lumMod val="75000"/>
                    <a:lumOff val="25000"/>
                  </a:schemeClr>
                </a:solidFill>
                <a:latin typeface="Cambria" panose="02040503050406030204" pitchFamily="18" charset="0"/>
              </a:rPr>
              <a:t>.</a:t>
            </a:r>
            <a:endParaRPr lang="ko-KR" altLang="en-US" sz="1000" dirty="0">
              <a:solidFill>
                <a:schemeClr val="tx1">
                  <a:lumMod val="75000"/>
                  <a:lumOff val="25000"/>
                </a:schemeClr>
              </a:solidFill>
              <a:latin typeface="Cambria" panose="02040503050406030204" pitchFamily="18" charset="0"/>
            </a:endParaRPr>
          </a:p>
        </p:txBody>
      </p:sp>
      <p:sp>
        <p:nvSpPr>
          <p:cNvPr id="6" name="TextBox 5">
            <a:extLst>
              <a:ext uri="{FF2B5EF4-FFF2-40B4-BE49-F238E27FC236}">
                <a16:creationId xmlns:a16="http://schemas.microsoft.com/office/drawing/2014/main" id="{E4929E98-942E-476D-8313-242EEF6CBB8A}"/>
              </a:ext>
            </a:extLst>
          </p:cNvPr>
          <p:cNvSpPr txBox="1"/>
          <p:nvPr/>
        </p:nvSpPr>
        <p:spPr>
          <a:xfrm>
            <a:off x="9681487" y="1889132"/>
            <a:ext cx="378630" cy="276999"/>
          </a:xfrm>
          <a:prstGeom prst="rect">
            <a:avLst/>
          </a:prstGeom>
          <a:noFill/>
        </p:spPr>
        <p:txBody>
          <a:bodyPr wrap="none" rtlCol="0">
            <a:spAutoFit/>
          </a:bodyPr>
          <a:lstStyle/>
          <a:p>
            <a:r>
              <a:rPr lang="en-US" altLang="ko-KR" sz="1200" dirty="0">
                <a:latin typeface="Cambria" panose="02040503050406030204" pitchFamily="18" charset="0"/>
              </a:rPr>
              <a:t>[1]</a:t>
            </a:r>
            <a:endParaRPr lang="ko-KR" altLang="en-US" sz="1200" dirty="0">
              <a:latin typeface="Cambria" panose="02040503050406030204" pitchFamily="18" charset="0"/>
            </a:endParaRPr>
          </a:p>
        </p:txBody>
      </p:sp>
      <p:pic>
        <p:nvPicPr>
          <p:cNvPr id="12" name="그림 11" descr="텍스트, 스크린샷, 폰트, 도표이(가) 표시된 사진&#10;&#10;자동 생성된 설명">
            <a:extLst>
              <a:ext uri="{FF2B5EF4-FFF2-40B4-BE49-F238E27FC236}">
                <a16:creationId xmlns:a16="http://schemas.microsoft.com/office/drawing/2014/main" id="{E237D098-B2AC-16A3-35CC-19CD2F745F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6563" y="3883819"/>
            <a:ext cx="7084239" cy="2471452"/>
          </a:xfrm>
          <a:prstGeom prst="rect">
            <a:avLst/>
          </a:prstGeom>
        </p:spPr>
      </p:pic>
    </p:spTree>
    <p:extLst>
      <p:ext uri="{BB962C8B-B14F-4D97-AF65-F5344CB8AC3E}">
        <p14:creationId xmlns:p14="http://schemas.microsoft.com/office/powerpoint/2010/main" val="3912388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a:solidFill>
            <a:srgbClr val="0C397D"/>
          </a:solidFill>
        </p:spPr>
        <p:txBody>
          <a:bodyPr>
            <a:normAutofit/>
          </a:bodyPr>
          <a:lstStyle/>
          <a:p>
            <a:r>
              <a:rPr lang="en-US" altLang="ko-KR" dirty="0">
                <a:latin typeface="Cambria" panose="02040503050406030204" pitchFamily="18" charset="0"/>
                <a:ea typeface="BM DoHyeon OTF" panose="020B0600000101010101" pitchFamily="34" charset="-127"/>
              </a:rPr>
              <a:t>2. Related Work</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4</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11" name="Content Placeholder 1">
            <a:extLst>
              <a:ext uri="{FF2B5EF4-FFF2-40B4-BE49-F238E27FC236}">
                <a16:creationId xmlns:a16="http://schemas.microsoft.com/office/drawing/2014/main" id="{14FCDBC0-9F8E-4C74-8933-7A0964CF9E4A}"/>
              </a:ext>
            </a:extLst>
          </p:cNvPr>
          <p:cNvSpPr>
            <a:spLocks noGrp="1"/>
          </p:cNvSpPr>
          <p:nvPr>
            <p:ph idx="1"/>
          </p:nvPr>
        </p:nvSpPr>
        <p:spPr>
          <a:xfrm>
            <a:off x="694650" y="1774395"/>
            <a:ext cx="10801350" cy="5135562"/>
          </a:xfrm>
        </p:spPr>
        <p:txBody>
          <a:bodyPr>
            <a:normAutofit/>
          </a:bodyPr>
          <a:lstStyle/>
          <a:p>
            <a:pPr>
              <a:buFont typeface="Arial" panose="020B0604020202020204" pitchFamily="34" charset="0"/>
              <a:buChar char="•"/>
            </a:pPr>
            <a:r>
              <a:rPr lang="en-US" altLang="ko-KR" dirty="0">
                <a:latin typeface="Cambria" panose="02040503050406030204" pitchFamily="18" charset="0"/>
                <a:cs typeface="Calibri" panose="020F0502020204030204" pitchFamily="34" charset="0"/>
              </a:rPr>
              <a:t>Accompaniment generation</a:t>
            </a:r>
          </a:p>
          <a:p>
            <a:pPr>
              <a:buFont typeface="Arial" panose="020B0604020202020204" pitchFamily="34" charset="0"/>
              <a:buChar char="•"/>
            </a:pPr>
            <a:r>
              <a:rPr lang="en-US" altLang="ko-KR" dirty="0">
                <a:latin typeface="Cambria" panose="02040503050406030204" pitchFamily="18" charset="0"/>
                <a:cs typeface="Calibri" panose="020F0502020204030204" pitchFamily="34" charset="0"/>
              </a:rPr>
              <a:t>Audio to Audio Generation with Transformers</a:t>
            </a:r>
          </a:p>
          <a:p>
            <a:pPr lvl="1">
              <a:buFont typeface="Arial" panose="020B0604020202020204" pitchFamily="34" charset="0"/>
              <a:buChar char="•"/>
            </a:pPr>
            <a:r>
              <a:rPr lang="en-US" altLang="ko-KR" dirty="0" err="1">
                <a:latin typeface="Cambria" panose="02040503050406030204" pitchFamily="18" charset="0"/>
                <a:cs typeface="Calibri" panose="020F0502020204030204" pitchFamily="34" charset="0"/>
              </a:rPr>
              <a:t>AudioLM</a:t>
            </a:r>
            <a:r>
              <a:rPr lang="en-US" altLang="ko-KR" dirty="0">
                <a:latin typeface="Cambria" panose="02040503050406030204" pitchFamily="18" charset="0"/>
                <a:cs typeface="Calibri" panose="020F0502020204030204" pitchFamily="34" charset="0"/>
              </a:rPr>
              <a:t>, </a:t>
            </a:r>
            <a:r>
              <a:rPr lang="en-US" altLang="ko-KR" dirty="0" err="1">
                <a:latin typeface="Cambria" panose="02040503050406030204" pitchFamily="18" charset="0"/>
                <a:cs typeface="Calibri" panose="020F0502020204030204" pitchFamily="34" charset="0"/>
              </a:rPr>
              <a:t>MusicLM</a:t>
            </a:r>
            <a:endParaRPr lang="ko-KR" altLang="en-US" dirty="0">
              <a:latin typeface="Cambria" panose="02040503050406030204" pitchFamily="18" charset="0"/>
              <a:cs typeface="Calibri" panose="020F0502020204030204" pitchFamily="34" charset="0"/>
            </a:endParaRPr>
          </a:p>
          <a:p>
            <a:pPr>
              <a:buFont typeface="Arial" panose="020B0604020202020204" pitchFamily="34" charset="0"/>
              <a:buChar char="•"/>
            </a:pPr>
            <a:r>
              <a:rPr lang="en-US" altLang="ko-KR" dirty="0">
                <a:latin typeface="Cambria" panose="02040503050406030204" pitchFamily="18" charset="0"/>
                <a:cs typeface="Calibri" panose="020F0502020204030204" pitchFamily="34" charset="0"/>
              </a:rPr>
              <a:t>Neural Codec</a:t>
            </a:r>
          </a:p>
          <a:p>
            <a:pPr lvl="1">
              <a:buFont typeface="Arial" panose="020B0604020202020204" pitchFamily="34" charset="0"/>
              <a:buChar char="•"/>
            </a:pPr>
            <a:r>
              <a:rPr lang="en-US" altLang="ko-KR" dirty="0" err="1">
                <a:latin typeface="Cambria" panose="02040503050406030204" pitchFamily="18" charset="0"/>
                <a:cs typeface="Calibri" panose="020F0502020204030204" pitchFamily="34" charset="0"/>
              </a:rPr>
              <a:t>SoundStream</a:t>
            </a:r>
            <a:r>
              <a:rPr lang="en-US" altLang="ko-KR" dirty="0">
                <a:latin typeface="Cambria" panose="02040503050406030204" pitchFamily="18" charset="0"/>
                <a:cs typeface="Calibri" panose="020F0502020204030204" pitchFamily="34" charset="0"/>
              </a:rPr>
              <a:t>, </a:t>
            </a:r>
            <a:r>
              <a:rPr lang="en-US" altLang="ko-KR" dirty="0" err="1">
                <a:latin typeface="Cambria" panose="02040503050406030204" pitchFamily="18" charset="0"/>
                <a:cs typeface="Calibri" panose="020F0502020204030204" pitchFamily="34" charset="0"/>
              </a:rPr>
              <a:t>Encodec</a:t>
            </a:r>
            <a:endParaRPr lang="en-US" altLang="ko-KR" dirty="0">
              <a:latin typeface="Cambria" panose="02040503050406030204" pitchFamily="18" charset="0"/>
              <a:cs typeface="Calibri" panose="020F0502020204030204" pitchFamily="34" charset="0"/>
            </a:endParaRPr>
          </a:p>
          <a:p>
            <a:pPr>
              <a:buFont typeface="Arial" panose="020B0604020202020204" pitchFamily="34" charset="0"/>
              <a:buChar char="•"/>
            </a:pPr>
            <a:r>
              <a:rPr lang="en" altLang="ko-KR" dirty="0">
                <a:latin typeface="Cambria" panose="02040503050406030204" pitchFamily="18" charset="0"/>
              </a:rPr>
              <a:t>Audio Representation with Language Modelling</a:t>
            </a:r>
          </a:p>
          <a:p>
            <a:pPr lvl="1">
              <a:buFont typeface="Arial" panose="020B0604020202020204" pitchFamily="34" charset="0"/>
              <a:buChar char="•"/>
            </a:pPr>
            <a:r>
              <a:rPr lang="en" altLang="ko-KR" dirty="0">
                <a:latin typeface="Cambria" panose="02040503050406030204" pitchFamily="18" charset="0"/>
                <a:cs typeface="Calibri" panose="020F0502020204030204" pitchFamily="34" charset="0"/>
              </a:rPr>
              <a:t>MERT</a:t>
            </a:r>
            <a:endParaRPr lang="en-US" altLang="ko-KR" dirty="0">
              <a:latin typeface="Cambria" panose="02040503050406030204" pitchFamily="18" charset="0"/>
              <a:cs typeface="Calibri" panose="020F0502020204030204" pitchFamily="34" charset="0"/>
            </a:endParaRPr>
          </a:p>
        </p:txBody>
      </p:sp>
    </p:spTree>
    <p:extLst>
      <p:ext uri="{BB962C8B-B14F-4D97-AF65-F5344CB8AC3E}">
        <p14:creationId xmlns:p14="http://schemas.microsoft.com/office/powerpoint/2010/main" val="3267276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a:solidFill>
            <a:srgbClr val="0D387B"/>
          </a:solidFill>
        </p:spPr>
        <p:txBody>
          <a:bodyPr>
            <a:normAutofit/>
          </a:bodyPr>
          <a:lstStyle/>
          <a:p>
            <a:r>
              <a:rPr lang="en-US" altLang="ko-KR" dirty="0">
                <a:latin typeface="Cambria" panose="02040503050406030204" pitchFamily="18" charset="0"/>
                <a:ea typeface="BM DoHyeon OTF" panose="020B0600000101010101" pitchFamily="34" charset="-127"/>
              </a:rPr>
              <a:t>3. Methods</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5</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6" name="TextBox 5">
            <a:extLst>
              <a:ext uri="{FF2B5EF4-FFF2-40B4-BE49-F238E27FC236}">
                <a16:creationId xmlns:a16="http://schemas.microsoft.com/office/drawing/2014/main" id="{FE9C0641-9D0A-1A09-ECA8-C39332916B61}"/>
              </a:ext>
            </a:extLst>
          </p:cNvPr>
          <p:cNvSpPr txBox="1"/>
          <p:nvPr/>
        </p:nvSpPr>
        <p:spPr>
          <a:xfrm>
            <a:off x="660285" y="1889132"/>
            <a:ext cx="10835715" cy="4401205"/>
          </a:xfrm>
          <a:prstGeom prst="rect">
            <a:avLst/>
          </a:prstGeom>
          <a:noFill/>
        </p:spPr>
        <p:txBody>
          <a:bodyPr wrap="square" rtlCol="0">
            <a:spAutoFit/>
          </a:bodyPr>
          <a:lstStyle/>
          <a:p>
            <a:pPr marL="285750" indent="-285750">
              <a:buFont typeface="Arial" panose="020B0604020202020204" pitchFamily="34" charset="0"/>
              <a:buChar char="•"/>
            </a:pPr>
            <a:r>
              <a:rPr lang="en" altLang="ko-KR" sz="2000" b="0" i="0" dirty="0">
                <a:effectLst/>
                <a:latin typeface="Cambria" panose="02040503050406030204" pitchFamily="18" charset="0"/>
              </a:rPr>
              <a:t>We initially attempted to adhere closely to the methodology outlined in the original </a:t>
            </a:r>
            <a:r>
              <a:rPr lang="en-US" altLang="ko-KR" sz="2000" b="0" i="0" dirty="0" err="1">
                <a:effectLst/>
                <a:latin typeface="Cambria" panose="02040503050406030204" pitchFamily="18" charset="0"/>
              </a:rPr>
              <a:t>SingSong</a:t>
            </a:r>
            <a:r>
              <a:rPr lang="en-US" altLang="ko-KR" sz="2000" b="0" i="0" dirty="0">
                <a:effectLst/>
                <a:latin typeface="Cambria" panose="02040503050406030204" pitchFamily="18" charset="0"/>
              </a:rPr>
              <a:t> </a:t>
            </a:r>
            <a:r>
              <a:rPr lang="en" altLang="ko-KR" sz="2000" b="0" i="0" dirty="0">
                <a:effectLst/>
                <a:latin typeface="Cambria" panose="02040503050406030204" pitchFamily="18" charset="0"/>
              </a:rPr>
              <a:t>paper. However, due to the substantial size of the model proposed in the original paper, we encountered difficulties in training it effectively with our limited computational resources. </a:t>
            </a:r>
          </a:p>
          <a:p>
            <a:pPr marL="285750" indent="-285750">
              <a:buFont typeface="Arial" panose="020B0604020202020204" pitchFamily="34" charset="0"/>
              <a:buChar char="•"/>
            </a:pPr>
            <a:r>
              <a:rPr lang="en" altLang="ko-KR" sz="2000" b="0" i="0" dirty="0">
                <a:effectLst/>
                <a:latin typeface="Cambria" panose="02040503050406030204" pitchFamily="18" charset="0"/>
              </a:rPr>
              <a:t>As an alternative, we attempted to leverage a pre-trained model for </a:t>
            </a:r>
            <a:r>
              <a:rPr lang="en" altLang="ko-KR" sz="2000" b="0" i="0" dirty="0" err="1">
                <a:effectLst/>
                <a:latin typeface="Cambria" panose="02040503050406030204" pitchFamily="18" charset="0"/>
              </a:rPr>
              <a:t>AudioLM</a:t>
            </a:r>
            <a:r>
              <a:rPr lang="en" altLang="ko-KR" sz="2000" b="0" i="0" dirty="0">
                <a:effectLst/>
                <a:latin typeface="Cambria" panose="02040503050406030204" pitchFamily="18" charset="0"/>
              </a:rPr>
              <a:t>, as referenced in the original paper. However, since this model was not publicly accessible, we opted to utilize unofficial pre-trained weights for </a:t>
            </a:r>
            <a:r>
              <a:rPr lang="en" altLang="ko-KR" sz="2000" b="0" i="0" dirty="0" err="1">
                <a:effectLst/>
                <a:latin typeface="Cambria" panose="02040503050406030204" pitchFamily="18" charset="0"/>
              </a:rPr>
              <a:t>MusicLM</a:t>
            </a:r>
            <a:r>
              <a:rPr lang="en" altLang="ko-KR" sz="2000" b="0" i="0" dirty="0">
                <a:effectLst/>
                <a:latin typeface="Cambria" panose="02040503050406030204" pitchFamily="18" charset="0"/>
              </a:rPr>
              <a:t>, a closely related model to </a:t>
            </a:r>
            <a:r>
              <a:rPr lang="en" altLang="ko-KR" sz="2000" b="0" i="0" dirty="0" err="1">
                <a:effectLst/>
                <a:latin typeface="Cambria" panose="02040503050406030204" pitchFamily="18" charset="0"/>
              </a:rPr>
              <a:t>AudioLM</a:t>
            </a:r>
            <a:r>
              <a:rPr lang="en" altLang="ko-KR" sz="2000" b="0" i="0" dirty="0">
                <a:effectLst/>
                <a:latin typeface="Cambria" panose="02040503050406030204" pitchFamily="18" charset="0"/>
              </a:rPr>
              <a:t>. Subsequently, we adapted </a:t>
            </a:r>
            <a:r>
              <a:rPr lang="en-US" altLang="ko-KR" sz="2000" dirty="0">
                <a:latin typeface="Cambria" panose="02040503050406030204" pitchFamily="18" charset="0"/>
              </a:rPr>
              <a:t>our</a:t>
            </a:r>
            <a:r>
              <a:rPr lang="en" altLang="ko-KR" sz="2000" b="0" i="0" dirty="0">
                <a:effectLst/>
                <a:latin typeface="Cambria" panose="02040503050406030204" pitchFamily="18" charset="0"/>
              </a:rPr>
              <a:t> model architecture to accommodate these unofficial pre-trained weights for </a:t>
            </a:r>
            <a:r>
              <a:rPr lang="en" altLang="ko-KR" sz="2000" b="0" i="0" dirty="0" err="1">
                <a:effectLst/>
                <a:latin typeface="Cambria" panose="02040503050406030204" pitchFamily="18" charset="0"/>
              </a:rPr>
              <a:t>MusicLM</a:t>
            </a:r>
            <a:r>
              <a:rPr lang="en" altLang="ko-KR" sz="2000" b="0" i="0" dirty="0">
                <a:effectLst/>
                <a:latin typeface="Cambria" panose="02040503050406030204" pitchFamily="18" charset="0"/>
              </a:rPr>
              <a:t>.</a:t>
            </a:r>
            <a:endParaRPr lang="en" altLang="ko-KR" sz="2000" b="0" i="0" dirty="0">
              <a:effectLst/>
              <a:latin typeface="Cambria" panose="02040503050406030204" pitchFamily="18" charset="0"/>
              <a:ea typeface="Apple Symbols" panose="02000000000000000000" pitchFamily="2" charset="-79"/>
              <a:cs typeface="Calibri" panose="020F0502020204030204" pitchFamily="34" charset="0"/>
            </a:endParaRPr>
          </a:p>
          <a:p>
            <a:pPr marL="285750" indent="-285750">
              <a:buFont typeface="Arial" panose="020B0604020202020204" pitchFamily="34" charset="0"/>
              <a:buChar char="•"/>
            </a:pPr>
            <a:endParaRPr lang="en" altLang="ko-KR" sz="2000" dirty="0">
              <a:latin typeface="Cambria" panose="02040503050406030204" pitchFamily="18" charset="0"/>
              <a:ea typeface="Apple Symbols" panose="02000000000000000000" pitchFamily="2" charset="-79"/>
              <a:cs typeface="Calibri" panose="020F0502020204030204" pitchFamily="34" charset="0"/>
            </a:endParaRPr>
          </a:p>
          <a:p>
            <a:pPr marL="342900" indent="-342900" algn="l">
              <a:buFont typeface="Arial" panose="020B0604020202020204" pitchFamily="34" charset="0"/>
              <a:buChar char="•"/>
            </a:pPr>
            <a:r>
              <a:rPr lang="en" altLang="ko-KR" sz="2000" b="0" i="0" dirty="0">
                <a:effectLst/>
                <a:latin typeface="Cambria" panose="02040503050406030204" pitchFamily="18" charset="0"/>
              </a:rPr>
              <a:t>We'll employ two models for the implementation of Singsong:</a:t>
            </a:r>
          </a:p>
          <a:p>
            <a:pPr marL="800100" lvl="1" indent="-342900">
              <a:buFont typeface="Arial" panose="020B0604020202020204" pitchFamily="34" charset="0"/>
              <a:buChar char="•"/>
            </a:pPr>
            <a:r>
              <a:rPr lang="en" altLang="ko-KR" sz="2000" b="0" i="0" dirty="0">
                <a:effectLst/>
                <a:latin typeface="Cambria" panose="02040503050406030204" pitchFamily="18" charset="0"/>
              </a:rPr>
              <a:t>Open-</a:t>
            </a:r>
            <a:r>
              <a:rPr lang="en" altLang="ko-KR" sz="2000" b="0" i="0" dirty="0" err="1">
                <a:effectLst/>
                <a:latin typeface="Cambria" panose="02040503050406030204" pitchFamily="18" charset="0"/>
              </a:rPr>
              <a:t>musiclm</a:t>
            </a:r>
            <a:r>
              <a:rPr lang="en" altLang="ko-KR" sz="2000" b="0" i="0" dirty="0">
                <a:effectLst/>
                <a:latin typeface="Cambria" panose="02040503050406030204" pitchFamily="18" charset="0"/>
              </a:rPr>
              <a:t>: An unofficial implementation of the </a:t>
            </a:r>
            <a:r>
              <a:rPr lang="en" altLang="ko-KR" sz="2000" b="0" i="0" dirty="0" err="1">
                <a:effectLst/>
                <a:latin typeface="Cambria" panose="02040503050406030204" pitchFamily="18" charset="0"/>
              </a:rPr>
              <a:t>MusicLM</a:t>
            </a:r>
            <a:r>
              <a:rPr lang="en" altLang="ko-KR" sz="2000" b="0" i="0" dirty="0">
                <a:effectLst/>
                <a:latin typeface="Cambria" panose="02040503050406030204" pitchFamily="18" charset="0"/>
              </a:rPr>
              <a:t> paper, complete with pre-trained weights. We'll utilize this without any modifications.</a:t>
            </a:r>
          </a:p>
          <a:p>
            <a:pPr marL="800100" lvl="1" indent="-342900">
              <a:buFont typeface="Arial" panose="020B0604020202020204" pitchFamily="34" charset="0"/>
              <a:buChar char="•"/>
            </a:pPr>
            <a:r>
              <a:rPr lang="en" altLang="ko-KR" sz="2000" b="0" i="0" dirty="0">
                <a:effectLst/>
                <a:latin typeface="Cambria" panose="02040503050406030204" pitchFamily="18" charset="0"/>
              </a:rPr>
              <a:t>Our semantic model: Developed by us, this model predicts instrumental semantic tokens from MERT based on vocal input.</a:t>
            </a:r>
          </a:p>
        </p:txBody>
      </p:sp>
    </p:spTree>
    <p:extLst>
      <p:ext uri="{BB962C8B-B14F-4D97-AF65-F5344CB8AC3E}">
        <p14:creationId xmlns:p14="http://schemas.microsoft.com/office/powerpoint/2010/main" val="1250343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a:solidFill>
            <a:srgbClr val="0D387B"/>
          </a:solidFill>
        </p:spPr>
        <p:txBody>
          <a:bodyPr>
            <a:normAutofit/>
          </a:bodyPr>
          <a:lstStyle/>
          <a:p>
            <a:r>
              <a:rPr lang="en-US" altLang="ko-KR" dirty="0">
                <a:latin typeface="Cambria" panose="02040503050406030204" pitchFamily="18" charset="0"/>
                <a:ea typeface="BM DoHyeon OTF" panose="020B0600000101010101" pitchFamily="34" charset="-127"/>
              </a:rPr>
              <a:t>3. Methods</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6</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grpSp>
        <p:nvGrpSpPr>
          <p:cNvPr id="1060" name="그룹 1059">
            <a:extLst>
              <a:ext uri="{FF2B5EF4-FFF2-40B4-BE49-F238E27FC236}">
                <a16:creationId xmlns:a16="http://schemas.microsoft.com/office/drawing/2014/main" id="{279A83F7-26BA-38ED-C506-6A3D55380584}"/>
              </a:ext>
            </a:extLst>
          </p:cNvPr>
          <p:cNvGrpSpPr/>
          <p:nvPr/>
        </p:nvGrpSpPr>
        <p:grpSpPr>
          <a:xfrm>
            <a:off x="750572" y="2189588"/>
            <a:ext cx="6658090" cy="3902571"/>
            <a:chOff x="135027" y="2563391"/>
            <a:chExt cx="6534882" cy="3700231"/>
          </a:xfrm>
        </p:grpSpPr>
        <p:sp>
          <p:nvSpPr>
            <p:cNvPr id="1059" name="모서리가 둥근 직사각형 1058">
              <a:extLst>
                <a:ext uri="{FF2B5EF4-FFF2-40B4-BE49-F238E27FC236}">
                  <a16:creationId xmlns:a16="http://schemas.microsoft.com/office/drawing/2014/main" id="{BB9178C3-B071-414C-F2D6-E0A51FBD2648}"/>
                </a:ext>
              </a:extLst>
            </p:cNvPr>
            <p:cNvSpPr/>
            <p:nvPr/>
          </p:nvSpPr>
          <p:spPr>
            <a:xfrm>
              <a:off x="492153" y="2563391"/>
              <a:ext cx="5333294" cy="493087"/>
            </a:xfrm>
            <a:prstGeom prst="round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sp>
          <p:nvSpPr>
            <p:cNvPr id="1058" name="모서리가 둥근 직사각형 1057">
              <a:extLst>
                <a:ext uri="{FF2B5EF4-FFF2-40B4-BE49-F238E27FC236}">
                  <a16:creationId xmlns:a16="http://schemas.microsoft.com/office/drawing/2014/main" id="{9D03A05B-881F-0FBD-8442-72474881F672}"/>
                </a:ext>
              </a:extLst>
            </p:cNvPr>
            <p:cNvSpPr/>
            <p:nvPr/>
          </p:nvSpPr>
          <p:spPr>
            <a:xfrm>
              <a:off x="135027" y="3293548"/>
              <a:ext cx="3666353" cy="493087"/>
            </a:xfrm>
            <a:prstGeom prst="round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grpSp>
          <p:nvGrpSpPr>
            <p:cNvPr id="41" name="그룹 40">
              <a:extLst>
                <a:ext uri="{FF2B5EF4-FFF2-40B4-BE49-F238E27FC236}">
                  <a16:creationId xmlns:a16="http://schemas.microsoft.com/office/drawing/2014/main" id="{86ACE0D5-EC10-5818-8A94-863C48499817}"/>
                </a:ext>
              </a:extLst>
            </p:cNvPr>
            <p:cNvGrpSpPr/>
            <p:nvPr/>
          </p:nvGrpSpPr>
          <p:grpSpPr>
            <a:xfrm>
              <a:off x="1080060" y="4024327"/>
              <a:ext cx="1403506" cy="1574999"/>
              <a:chOff x="1049238" y="4044875"/>
              <a:chExt cx="1403506" cy="1574999"/>
            </a:xfrm>
          </p:grpSpPr>
          <p:sp>
            <p:nvSpPr>
              <p:cNvPr id="20" name="모서리가 둥근 직사각형 19">
                <a:extLst>
                  <a:ext uri="{FF2B5EF4-FFF2-40B4-BE49-F238E27FC236}">
                    <a16:creationId xmlns:a16="http://schemas.microsoft.com/office/drawing/2014/main" id="{67B4F559-460F-EB33-9A9F-9B351B8ABF22}"/>
                  </a:ext>
                </a:extLst>
              </p:cNvPr>
              <p:cNvSpPr/>
              <p:nvPr/>
            </p:nvSpPr>
            <p:spPr>
              <a:xfrm>
                <a:off x="1049238" y="4044875"/>
                <a:ext cx="1403506" cy="1574999"/>
              </a:xfrm>
              <a:prstGeom prst="roundRect">
                <a:avLst/>
              </a:prstGeom>
              <a:solidFill>
                <a:srgbClr val="71B699"/>
              </a:solidFill>
              <a:ln w="28575">
                <a:solidFill>
                  <a:srgbClr val="588C7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sp>
            <p:nvSpPr>
              <p:cNvPr id="23" name="TextBox 22">
                <a:extLst>
                  <a:ext uri="{FF2B5EF4-FFF2-40B4-BE49-F238E27FC236}">
                    <a16:creationId xmlns:a16="http://schemas.microsoft.com/office/drawing/2014/main" id="{B008611C-3EBA-740F-E69C-723D2BA9638B}"/>
                  </a:ext>
                </a:extLst>
              </p:cNvPr>
              <p:cNvSpPr txBox="1"/>
              <p:nvPr/>
            </p:nvSpPr>
            <p:spPr>
              <a:xfrm>
                <a:off x="1049239" y="4179742"/>
                <a:ext cx="1403504" cy="262637"/>
              </a:xfrm>
              <a:prstGeom prst="rect">
                <a:avLst/>
              </a:prstGeom>
              <a:noFill/>
            </p:spPr>
            <p:txBody>
              <a:bodyPr wrap="square" rtlCol="0">
                <a:spAutoFit/>
              </a:bodyPr>
              <a:lstStyle/>
              <a:p>
                <a:pPr algn="ctr"/>
                <a:r>
                  <a:rPr kumimoji="1" lang="en-US" altLang="ko-KR" sz="1200" dirty="0">
                    <a:latin typeface="Cambria" panose="02040503050406030204" pitchFamily="18" charset="0"/>
                    <a:ea typeface="BM DoHyeon OTF" panose="020B0600000101010101" pitchFamily="34" charset="-127"/>
                  </a:rPr>
                  <a:t>Clap</a:t>
                </a:r>
                <a:endParaRPr kumimoji="1" lang="ko-KR" altLang="en-US" sz="1200" dirty="0">
                  <a:latin typeface="Cambria" panose="02040503050406030204" pitchFamily="18" charset="0"/>
                  <a:ea typeface="BM DoHyeon OTF" panose="020B0600000101010101" pitchFamily="34" charset="-127"/>
                </a:endParaRPr>
              </a:p>
            </p:txBody>
          </p:sp>
          <p:sp>
            <p:nvSpPr>
              <p:cNvPr id="26" name="모서리가 둥근 직사각형 25">
                <a:extLst>
                  <a:ext uri="{FF2B5EF4-FFF2-40B4-BE49-F238E27FC236}">
                    <a16:creationId xmlns:a16="http://schemas.microsoft.com/office/drawing/2014/main" id="{943A30E1-A34B-87A8-AEC7-2E62390C8D9A}"/>
                  </a:ext>
                </a:extLst>
              </p:cNvPr>
              <p:cNvSpPr/>
              <p:nvPr/>
            </p:nvSpPr>
            <p:spPr>
              <a:xfrm>
                <a:off x="1250760" y="4591608"/>
                <a:ext cx="1000461" cy="333487"/>
              </a:xfrm>
              <a:prstGeom prst="roundRect">
                <a:avLst/>
              </a:prstGeom>
              <a:solidFill>
                <a:srgbClr val="588C73"/>
              </a:solidFill>
              <a:ln w="28575">
                <a:solidFill>
                  <a:srgbClr val="588C7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900" dirty="0">
                    <a:solidFill>
                      <a:schemeClr val="bg1"/>
                    </a:solidFill>
                    <a:latin typeface="Cambria" panose="02040503050406030204" pitchFamily="18" charset="0"/>
                    <a:ea typeface="BM DoHyeon OTF" panose="020B0600000101010101" pitchFamily="34" charset="-127"/>
                  </a:rPr>
                  <a:t>512 Audio</a:t>
                </a:r>
              </a:p>
              <a:p>
                <a:pPr algn="ctr"/>
                <a:r>
                  <a:rPr kumimoji="1" lang="en-US" altLang="ko-KR" sz="900" dirty="0">
                    <a:solidFill>
                      <a:schemeClr val="bg1"/>
                    </a:solidFill>
                    <a:latin typeface="Cambria" panose="02040503050406030204" pitchFamily="18" charset="0"/>
                    <a:ea typeface="BM DoHyeon OTF" panose="020B0600000101010101" pitchFamily="34" charset="-127"/>
                  </a:rPr>
                  <a:t>Embedding</a:t>
                </a:r>
                <a:endParaRPr kumimoji="1" lang="ko-KR" altLang="en-US" sz="900" dirty="0">
                  <a:solidFill>
                    <a:schemeClr val="bg1"/>
                  </a:solidFill>
                  <a:latin typeface="Cambria" panose="02040503050406030204" pitchFamily="18" charset="0"/>
                  <a:ea typeface="BM DoHyeon OTF" panose="020B0600000101010101" pitchFamily="34" charset="-127"/>
                </a:endParaRPr>
              </a:p>
            </p:txBody>
          </p:sp>
          <p:sp>
            <p:nvSpPr>
              <p:cNvPr id="27" name="모서리가 둥근 직사각형 26">
                <a:extLst>
                  <a:ext uri="{FF2B5EF4-FFF2-40B4-BE49-F238E27FC236}">
                    <a16:creationId xmlns:a16="http://schemas.microsoft.com/office/drawing/2014/main" id="{0EE0D905-22FD-6073-C780-8709FE707C14}"/>
                  </a:ext>
                </a:extLst>
              </p:cNvPr>
              <p:cNvSpPr/>
              <p:nvPr/>
            </p:nvSpPr>
            <p:spPr>
              <a:xfrm>
                <a:off x="1250759" y="5059962"/>
                <a:ext cx="1000461" cy="333487"/>
              </a:xfrm>
              <a:prstGeom prst="roundRect">
                <a:avLst/>
              </a:prstGeom>
              <a:solidFill>
                <a:srgbClr val="588C73"/>
              </a:solidFill>
              <a:ln w="28575">
                <a:solidFill>
                  <a:srgbClr val="588C7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900" dirty="0">
                    <a:solidFill>
                      <a:schemeClr val="bg1"/>
                    </a:solidFill>
                    <a:latin typeface="Cambria" panose="02040503050406030204" pitchFamily="18" charset="0"/>
                    <a:ea typeface="BM DoHyeon OTF" panose="020B0600000101010101" pitchFamily="34" charset="-127"/>
                  </a:rPr>
                  <a:t>Audio</a:t>
                </a:r>
              </a:p>
              <a:p>
                <a:pPr algn="ctr"/>
                <a:r>
                  <a:rPr kumimoji="1" lang="en-US" altLang="ko-KR" sz="900" dirty="0">
                    <a:solidFill>
                      <a:schemeClr val="bg1"/>
                    </a:solidFill>
                    <a:latin typeface="Cambria" panose="02040503050406030204" pitchFamily="18" charset="0"/>
                    <a:ea typeface="BM DoHyeon OTF" panose="020B0600000101010101" pitchFamily="34" charset="-127"/>
                  </a:rPr>
                  <a:t>Network</a:t>
                </a:r>
                <a:endParaRPr kumimoji="1" lang="ko-KR" altLang="en-US" sz="900" dirty="0">
                  <a:solidFill>
                    <a:schemeClr val="bg1"/>
                  </a:solidFill>
                  <a:latin typeface="Cambria" panose="02040503050406030204" pitchFamily="18" charset="0"/>
                  <a:ea typeface="BM DoHyeon OTF" panose="020B0600000101010101" pitchFamily="34" charset="-127"/>
                </a:endParaRPr>
              </a:p>
            </p:txBody>
          </p:sp>
        </p:grpSp>
        <p:grpSp>
          <p:nvGrpSpPr>
            <p:cNvPr id="42" name="그룹 41">
              <a:extLst>
                <a:ext uri="{FF2B5EF4-FFF2-40B4-BE49-F238E27FC236}">
                  <a16:creationId xmlns:a16="http://schemas.microsoft.com/office/drawing/2014/main" id="{03B7EB16-63EC-4023-2423-67BB9CD20DC4}"/>
                </a:ext>
              </a:extLst>
            </p:cNvPr>
            <p:cNvGrpSpPr/>
            <p:nvPr/>
          </p:nvGrpSpPr>
          <p:grpSpPr>
            <a:xfrm>
              <a:off x="3431846" y="4016438"/>
              <a:ext cx="1403506" cy="1574999"/>
              <a:chOff x="2657295" y="4062436"/>
              <a:chExt cx="1403506" cy="1574999"/>
            </a:xfrm>
          </p:grpSpPr>
          <p:sp>
            <p:nvSpPr>
              <p:cNvPr id="21" name="모서리가 둥근 직사각형 20">
                <a:extLst>
                  <a:ext uri="{FF2B5EF4-FFF2-40B4-BE49-F238E27FC236}">
                    <a16:creationId xmlns:a16="http://schemas.microsoft.com/office/drawing/2014/main" id="{7992F78E-79DA-DE3B-FE2A-7FD0B8D9ED04}"/>
                  </a:ext>
                </a:extLst>
              </p:cNvPr>
              <p:cNvSpPr/>
              <p:nvPr/>
            </p:nvSpPr>
            <p:spPr>
              <a:xfrm>
                <a:off x="2657295" y="4062436"/>
                <a:ext cx="1403506" cy="1574999"/>
              </a:xfrm>
              <a:prstGeom prst="roundRect">
                <a:avLst/>
              </a:prstGeom>
              <a:solidFill>
                <a:srgbClr val="FFDD9F"/>
              </a:solidFill>
              <a:ln w="28575">
                <a:solidFill>
                  <a:srgbClr val="F7D4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sp>
            <p:nvSpPr>
              <p:cNvPr id="24" name="TextBox 23">
                <a:extLst>
                  <a:ext uri="{FF2B5EF4-FFF2-40B4-BE49-F238E27FC236}">
                    <a16:creationId xmlns:a16="http://schemas.microsoft.com/office/drawing/2014/main" id="{F9337C2A-ABCE-1494-5EAA-3423B3142862}"/>
                  </a:ext>
                </a:extLst>
              </p:cNvPr>
              <p:cNvSpPr txBox="1"/>
              <p:nvPr/>
            </p:nvSpPr>
            <p:spPr>
              <a:xfrm>
                <a:off x="2657295" y="4190882"/>
                <a:ext cx="1403506" cy="262637"/>
              </a:xfrm>
              <a:prstGeom prst="rect">
                <a:avLst/>
              </a:prstGeom>
              <a:noFill/>
            </p:spPr>
            <p:txBody>
              <a:bodyPr wrap="square" rtlCol="0">
                <a:spAutoFit/>
              </a:bodyPr>
              <a:lstStyle/>
              <a:p>
                <a:pPr algn="ctr"/>
                <a:r>
                  <a:rPr kumimoji="1" lang="en-US" altLang="ko-KR" sz="1200" dirty="0" err="1">
                    <a:latin typeface="Cambria" panose="02040503050406030204" pitchFamily="18" charset="0"/>
                    <a:ea typeface="BM DoHyeon OTF" panose="020B0600000101010101" pitchFamily="34" charset="-127"/>
                  </a:rPr>
                  <a:t>Mert</a:t>
                </a:r>
                <a:endParaRPr kumimoji="1" lang="ko-KR" altLang="en-US" sz="1200" dirty="0">
                  <a:latin typeface="Cambria" panose="02040503050406030204" pitchFamily="18" charset="0"/>
                  <a:ea typeface="BM DoHyeon OTF" panose="020B0600000101010101" pitchFamily="34" charset="-127"/>
                </a:endParaRPr>
              </a:p>
            </p:txBody>
          </p:sp>
          <p:sp>
            <p:nvSpPr>
              <p:cNvPr id="28" name="모서리가 둥근 직사각형 27">
                <a:extLst>
                  <a:ext uri="{FF2B5EF4-FFF2-40B4-BE49-F238E27FC236}">
                    <a16:creationId xmlns:a16="http://schemas.microsoft.com/office/drawing/2014/main" id="{03B0850F-3461-0718-EB89-3E1F1AFCBAB9}"/>
                  </a:ext>
                </a:extLst>
              </p:cNvPr>
              <p:cNvSpPr/>
              <p:nvPr/>
            </p:nvSpPr>
            <p:spPr>
              <a:xfrm>
                <a:off x="2858818" y="4848283"/>
                <a:ext cx="1000461" cy="333487"/>
              </a:xfrm>
              <a:prstGeom prst="roundRect">
                <a:avLst/>
              </a:prstGeom>
              <a:solidFill>
                <a:srgbClr val="D5B783"/>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900" dirty="0">
                    <a:solidFill>
                      <a:schemeClr val="bg1"/>
                    </a:solidFill>
                    <a:latin typeface="Cambria" panose="02040503050406030204" pitchFamily="18" charset="0"/>
                    <a:ea typeface="BM DoHyeon OTF" panose="020B0600000101010101" pitchFamily="34" charset="-127"/>
                  </a:rPr>
                  <a:t>Intermediate</a:t>
                </a:r>
              </a:p>
              <a:p>
                <a:pPr algn="ctr"/>
                <a:r>
                  <a:rPr kumimoji="1" lang="en-US" altLang="ko-KR" sz="900" dirty="0">
                    <a:solidFill>
                      <a:schemeClr val="bg1"/>
                    </a:solidFill>
                    <a:latin typeface="Cambria" panose="02040503050406030204" pitchFamily="18" charset="0"/>
                    <a:ea typeface="BM DoHyeon OTF" panose="020B0600000101010101" pitchFamily="34" charset="-127"/>
                  </a:rPr>
                  <a:t>Layer</a:t>
                </a:r>
                <a:endParaRPr kumimoji="1" lang="ko-KR" altLang="en-US" sz="900" dirty="0">
                  <a:solidFill>
                    <a:schemeClr val="bg1"/>
                  </a:solidFill>
                  <a:latin typeface="Cambria" panose="02040503050406030204" pitchFamily="18" charset="0"/>
                  <a:ea typeface="BM DoHyeon OTF" panose="020B0600000101010101" pitchFamily="34" charset="-127"/>
                </a:endParaRPr>
              </a:p>
            </p:txBody>
          </p:sp>
          <p:sp>
            <p:nvSpPr>
              <p:cNvPr id="29" name="모서리가 둥근 직사각형 28">
                <a:extLst>
                  <a:ext uri="{FF2B5EF4-FFF2-40B4-BE49-F238E27FC236}">
                    <a16:creationId xmlns:a16="http://schemas.microsoft.com/office/drawing/2014/main" id="{A37DA9B9-902B-AAB3-DA09-24C7FC68D7E5}"/>
                  </a:ext>
                </a:extLst>
              </p:cNvPr>
              <p:cNvSpPr/>
              <p:nvPr/>
            </p:nvSpPr>
            <p:spPr>
              <a:xfrm>
                <a:off x="2858818" y="5236569"/>
                <a:ext cx="1000461" cy="77711"/>
              </a:xfrm>
              <a:prstGeom prst="roundRect">
                <a:avLst/>
              </a:prstGeom>
              <a:solidFill>
                <a:srgbClr val="D5B783"/>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700" dirty="0">
                  <a:solidFill>
                    <a:schemeClr val="bg1"/>
                  </a:solidFill>
                  <a:latin typeface="Cambria" panose="02040503050406030204" pitchFamily="18" charset="0"/>
                  <a:ea typeface="BM DoHyeon OTF" panose="020B0600000101010101" pitchFamily="34" charset="-127"/>
                </a:endParaRPr>
              </a:p>
            </p:txBody>
          </p:sp>
          <p:sp>
            <p:nvSpPr>
              <p:cNvPr id="30" name="모서리가 둥근 직사각형 29">
                <a:extLst>
                  <a:ext uri="{FF2B5EF4-FFF2-40B4-BE49-F238E27FC236}">
                    <a16:creationId xmlns:a16="http://schemas.microsoft.com/office/drawing/2014/main" id="{0AF4920C-BD19-C15E-C5CC-23758CAC8096}"/>
                  </a:ext>
                </a:extLst>
              </p:cNvPr>
              <p:cNvSpPr/>
              <p:nvPr/>
            </p:nvSpPr>
            <p:spPr>
              <a:xfrm>
                <a:off x="2858818" y="5365508"/>
                <a:ext cx="1000461" cy="77711"/>
              </a:xfrm>
              <a:prstGeom prst="roundRect">
                <a:avLst/>
              </a:prstGeom>
              <a:solidFill>
                <a:srgbClr val="D5B783"/>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700" dirty="0">
                  <a:solidFill>
                    <a:schemeClr val="bg1"/>
                  </a:solidFill>
                  <a:latin typeface="Cambria" panose="02040503050406030204" pitchFamily="18" charset="0"/>
                  <a:ea typeface="BM DoHyeon OTF" panose="020B0600000101010101" pitchFamily="34" charset="-127"/>
                </a:endParaRPr>
              </a:p>
            </p:txBody>
          </p:sp>
          <p:sp>
            <p:nvSpPr>
              <p:cNvPr id="31" name="모서리가 둥근 직사각형 30">
                <a:extLst>
                  <a:ext uri="{FF2B5EF4-FFF2-40B4-BE49-F238E27FC236}">
                    <a16:creationId xmlns:a16="http://schemas.microsoft.com/office/drawing/2014/main" id="{50DD134E-8324-A800-EA57-035202CBD6EF}"/>
                  </a:ext>
                </a:extLst>
              </p:cNvPr>
              <p:cNvSpPr/>
              <p:nvPr/>
            </p:nvSpPr>
            <p:spPr>
              <a:xfrm>
                <a:off x="2858817" y="5483689"/>
                <a:ext cx="1000461" cy="77711"/>
              </a:xfrm>
              <a:prstGeom prst="roundRect">
                <a:avLst/>
              </a:prstGeom>
              <a:solidFill>
                <a:srgbClr val="D5B783"/>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700" dirty="0">
                  <a:solidFill>
                    <a:schemeClr val="bg1"/>
                  </a:solidFill>
                  <a:latin typeface="Cambria" panose="02040503050406030204" pitchFamily="18" charset="0"/>
                  <a:ea typeface="BM DoHyeon OTF" panose="020B0600000101010101" pitchFamily="34" charset="-127"/>
                </a:endParaRPr>
              </a:p>
            </p:txBody>
          </p:sp>
          <p:sp>
            <p:nvSpPr>
              <p:cNvPr id="35" name="모서리가 둥근 직사각형 34">
                <a:extLst>
                  <a:ext uri="{FF2B5EF4-FFF2-40B4-BE49-F238E27FC236}">
                    <a16:creationId xmlns:a16="http://schemas.microsoft.com/office/drawing/2014/main" id="{EBB90344-4D81-3018-CDC4-D1D10244048F}"/>
                  </a:ext>
                </a:extLst>
              </p:cNvPr>
              <p:cNvSpPr/>
              <p:nvPr/>
            </p:nvSpPr>
            <p:spPr>
              <a:xfrm>
                <a:off x="2858818" y="4464205"/>
                <a:ext cx="1000461" cy="77711"/>
              </a:xfrm>
              <a:prstGeom prst="roundRect">
                <a:avLst/>
              </a:prstGeom>
              <a:solidFill>
                <a:srgbClr val="D5B783"/>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700" dirty="0">
                  <a:solidFill>
                    <a:schemeClr val="bg1"/>
                  </a:solidFill>
                  <a:latin typeface="Cambria" panose="02040503050406030204" pitchFamily="18" charset="0"/>
                  <a:ea typeface="BM DoHyeon OTF" panose="020B0600000101010101" pitchFamily="34" charset="-127"/>
                </a:endParaRPr>
              </a:p>
            </p:txBody>
          </p:sp>
          <p:sp>
            <p:nvSpPr>
              <p:cNvPr id="36" name="모서리가 둥근 직사각형 35">
                <a:extLst>
                  <a:ext uri="{FF2B5EF4-FFF2-40B4-BE49-F238E27FC236}">
                    <a16:creationId xmlns:a16="http://schemas.microsoft.com/office/drawing/2014/main" id="{DB414231-DF4B-509F-0A69-E851178CB2D2}"/>
                  </a:ext>
                </a:extLst>
              </p:cNvPr>
              <p:cNvSpPr/>
              <p:nvPr/>
            </p:nvSpPr>
            <p:spPr>
              <a:xfrm>
                <a:off x="2858818" y="4593144"/>
                <a:ext cx="1000461" cy="77711"/>
              </a:xfrm>
              <a:prstGeom prst="roundRect">
                <a:avLst/>
              </a:prstGeom>
              <a:solidFill>
                <a:srgbClr val="D5B783"/>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700" dirty="0">
                  <a:solidFill>
                    <a:schemeClr val="bg1"/>
                  </a:solidFill>
                  <a:latin typeface="Cambria" panose="02040503050406030204" pitchFamily="18" charset="0"/>
                  <a:ea typeface="BM DoHyeon OTF" panose="020B0600000101010101" pitchFamily="34" charset="-127"/>
                </a:endParaRPr>
              </a:p>
            </p:txBody>
          </p:sp>
          <p:sp>
            <p:nvSpPr>
              <p:cNvPr id="37" name="모서리가 둥근 직사각형 36">
                <a:extLst>
                  <a:ext uri="{FF2B5EF4-FFF2-40B4-BE49-F238E27FC236}">
                    <a16:creationId xmlns:a16="http://schemas.microsoft.com/office/drawing/2014/main" id="{F4D7736F-D076-7FD2-18E8-6408FD32457D}"/>
                  </a:ext>
                </a:extLst>
              </p:cNvPr>
              <p:cNvSpPr/>
              <p:nvPr/>
            </p:nvSpPr>
            <p:spPr>
              <a:xfrm>
                <a:off x="2858817" y="4711325"/>
                <a:ext cx="1000461" cy="77711"/>
              </a:xfrm>
              <a:prstGeom prst="roundRect">
                <a:avLst/>
              </a:prstGeom>
              <a:solidFill>
                <a:srgbClr val="D5B783"/>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700" dirty="0">
                  <a:solidFill>
                    <a:schemeClr val="bg1"/>
                  </a:solidFill>
                  <a:latin typeface="Cambria" panose="02040503050406030204" pitchFamily="18" charset="0"/>
                  <a:ea typeface="BM DoHyeon OTF" panose="020B0600000101010101" pitchFamily="34" charset="-127"/>
                </a:endParaRPr>
              </a:p>
            </p:txBody>
          </p:sp>
        </p:grpSp>
        <p:grpSp>
          <p:nvGrpSpPr>
            <p:cNvPr id="43" name="그룹 42">
              <a:extLst>
                <a:ext uri="{FF2B5EF4-FFF2-40B4-BE49-F238E27FC236}">
                  <a16:creationId xmlns:a16="http://schemas.microsoft.com/office/drawing/2014/main" id="{84DCB372-4850-240F-181B-C2073711B86A}"/>
                </a:ext>
              </a:extLst>
            </p:cNvPr>
            <p:cNvGrpSpPr/>
            <p:nvPr/>
          </p:nvGrpSpPr>
          <p:grpSpPr>
            <a:xfrm>
              <a:off x="5266403" y="3962600"/>
              <a:ext cx="1403506" cy="1574999"/>
              <a:chOff x="4265353" y="4044874"/>
              <a:chExt cx="1403506" cy="1574999"/>
            </a:xfrm>
          </p:grpSpPr>
          <p:sp>
            <p:nvSpPr>
              <p:cNvPr id="22" name="모서리가 둥근 직사각형 21">
                <a:extLst>
                  <a:ext uri="{FF2B5EF4-FFF2-40B4-BE49-F238E27FC236}">
                    <a16:creationId xmlns:a16="http://schemas.microsoft.com/office/drawing/2014/main" id="{CE53CF7B-0723-4BB0-E42F-8BDF6E20E275}"/>
                  </a:ext>
                </a:extLst>
              </p:cNvPr>
              <p:cNvSpPr/>
              <p:nvPr/>
            </p:nvSpPr>
            <p:spPr>
              <a:xfrm>
                <a:off x="4265353" y="4044874"/>
                <a:ext cx="1403506" cy="1574999"/>
              </a:xfrm>
              <a:prstGeom prst="roundRect">
                <a:avLst/>
              </a:prstGeom>
              <a:solidFill>
                <a:srgbClr val="EFA26E"/>
              </a:solidFill>
              <a:ln w="28575">
                <a:solidFill>
                  <a:srgbClr val="D9645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sp>
            <p:nvSpPr>
              <p:cNvPr id="25" name="TextBox 24">
                <a:extLst>
                  <a:ext uri="{FF2B5EF4-FFF2-40B4-BE49-F238E27FC236}">
                    <a16:creationId xmlns:a16="http://schemas.microsoft.com/office/drawing/2014/main" id="{E0D153CB-E2E9-1660-D2FC-87123DB2117B}"/>
                  </a:ext>
                </a:extLst>
              </p:cNvPr>
              <p:cNvSpPr txBox="1"/>
              <p:nvPr/>
            </p:nvSpPr>
            <p:spPr>
              <a:xfrm>
                <a:off x="4265353" y="4179742"/>
                <a:ext cx="1403506" cy="262637"/>
              </a:xfrm>
              <a:prstGeom prst="rect">
                <a:avLst/>
              </a:prstGeom>
              <a:noFill/>
            </p:spPr>
            <p:txBody>
              <a:bodyPr wrap="square" rtlCol="0">
                <a:spAutoFit/>
              </a:bodyPr>
              <a:lstStyle/>
              <a:p>
                <a:pPr algn="ctr"/>
                <a:r>
                  <a:rPr kumimoji="1" lang="en-US" altLang="ko-KR" sz="1200" dirty="0" err="1">
                    <a:latin typeface="Cambria" panose="02040503050406030204" pitchFamily="18" charset="0"/>
                    <a:ea typeface="BM DoHyeon OTF" panose="020B0600000101010101" pitchFamily="34" charset="-127"/>
                  </a:rPr>
                  <a:t>Encodec</a:t>
                </a:r>
                <a:endParaRPr kumimoji="1" lang="ko-KR" altLang="en-US" sz="1200" dirty="0">
                  <a:latin typeface="Cambria" panose="02040503050406030204" pitchFamily="18" charset="0"/>
                  <a:ea typeface="BM DoHyeon OTF" panose="020B0600000101010101" pitchFamily="34" charset="-127"/>
                </a:endParaRPr>
              </a:p>
            </p:txBody>
          </p:sp>
          <p:sp>
            <p:nvSpPr>
              <p:cNvPr id="38" name="모서리가 둥근 직사각형 37">
                <a:extLst>
                  <a:ext uri="{FF2B5EF4-FFF2-40B4-BE49-F238E27FC236}">
                    <a16:creationId xmlns:a16="http://schemas.microsoft.com/office/drawing/2014/main" id="{514AB479-2989-8F88-AC1F-429F3681B1B4}"/>
                  </a:ext>
                </a:extLst>
              </p:cNvPr>
              <p:cNvSpPr/>
              <p:nvPr/>
            </p:nvSpPr>
            <p:spPr>
              <a:xfrm>
                <a:off x="4466875" y="4491910"/>
                <a:ext cx="1000461" cy="261473"/>
              </a:xfrm>
              <a:prstGeom prst="roundRect">
                <a:avLst/>
              </a:prstGeom>
              <a:solidFill>
                <a:srgbClr val="DA645D"/>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900" dirty="0">
                    <a:solidFill>
                      <a:schemeClr val="bg1"/>
                    </a:solidFill>
                    <a:latin typeface="Cambria" panose="02040503050406030204" pitchFamily="18" charset="0"/>
                    <a:ea typeface="BM DoHyeon OTF" panose="020B0600000101010101" pitchFamily="34" charset="-127"/>
                  </a:rPr>
                  <a:t>Decoder</a:t>
                </a:r>
                <a:endParaRPr kumimoji="1" lang="ko-KR" altLang="en-US" sz="900" dirty="0">
                  <a:solidFill>
                    <a:schemeClr val="bg1"/>
                  </a:solidFill>
                  <a:latin typeface="Cambria" panose="02040503050406030204" pitchFamily="18" charset="0"/>
                  <a:ea typeface="BM DoHyeon OTF" panose="020B0600000101010101" pitchFamily="34" charset="-127"/>
                </a:endParaRPr>
              </a:p>
            </p:txBody>
          </p:sp>
          <p:sp>
            <p:nvSpPr>
              <p:cNvPr id="39" name="모서리가 둥근 직사각형 38">
                <a:extLst>
                  <a:ext uri="{FF2B5EF4-FFF2-40B4-BE49-F238E27FC236}">
                    <a16:creationId xmlns:a16="http://schemas.microsoft.com/office/drawing/2014/main" id="{6ABA8785-9A89-111F-05F0-1E0EA11FEF25}"/>
                  </a:ext>
                </a:extLst>
              </p:cNvPr>
              <p:cNvSpPr/>
              <p:nvPr/>
            </p:nvSpPr>
            <p:spPr>
              <a:xfrm>
                <a:off x="4469326" y="4848283"/>
                <a:ext cx="1000461" cy="261473"/>
              </a:xfrm>
              <a:prstGeom prst="roundRect">
                <a:avLst/>
              </a:prstGeom>
              <a:solidFill>
                <a:srgbClr val="DA645D"/>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900" dirty="0">
                    <a:solidFill>
                      <a:schemeClr val="bg1"/>
                    </a:solidFill>
                    <a:latin typeface="Cambria" panose="02040503050406030204" pitchFamily="18" charset="0"/>
                    <a:ea typeface="BM DoHyeon OTF" panose="020B0600000101010101" pitchFamily="34" charset="-127"/>
                  </a:rPr>
                  <a:t>RVQ</a:t>
                </a:r>
                <a:endParaRPr kumimoji="1" lang="ko-KR" altLang="en-US" sz="900" dirty="0">
                  <a:solidFill>
                    <a:schemeClr val="bg1"/>
                  </a:solidFill>
                  <a:latin typeface="Cambria" panose="02040503050406030204" pitchFamily="18" charset="0"/>
                  <a:ea typeface="BM DoHyeon OTF" panose="020B0600000101010101" pitchFamily="34" charset="-127"/>
                </a:endParaRPr>
              </a:p>
            </p:txBody>
          </p:sp>
          <p:sp>
            <p:nvSpPr>
              <p:cNvPr id="40" name="모서리가 둥근 직사각형 39">
                <a:extLst>
                  <a:ext uri="{FF2B5EF4-FFF2-40B4-BE49-F238E27FC236}">
                    <a16:creationId xmlns:a16="http://schemas.microsoft.com/office/drawing/2014/main" id="{120A4394-EB05-149F-C19D-3707BBDB8A74}"/>
                  </a:ext>
                </a:extLst>
              </p:cNvPr>
              <p:cNvSpPr/>
              <p:nvPr/>
            </p:nvSpPr>
            <p:spPr>
              <a:xfrm>
                <a:off x="4466874" y="5204656"/>
                <a:ext cx="1000461" cy="261473"/>
              </a:xfrm>
              <a:prstGeom prst="roundRect">
                <a:avLst/>
              </a:prstGeom>
              <a:solidFill>
                <a:srgbClr val="DA645D"/>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900" dirty="0">
                    <a:solidFill>
                      <a:schemeClr val="bg1"/>
                    </a:solidFill>
                    <a:latin typeface="Cambria" panose="02040503050406030204" pitchFamily="18" charset="0"/>
                    <a:ea typeface="BM DoHyeon OTF" panose="020B0600000101010101" pitchFamily="34" charset="-127"/>
                  </a:rPr>
                  <a:t>Encoder</a:t>
                </a:r>
                <a:endParaRPr kumimoji="1" lang="ko-KR" altLang="en-US" sz="900" dirty="0">
                  <a:solidFill>
                    <a:schemeClr val="bg1"/>
                  </a:solidFill>
                  <a:latin typeface="Cambria" panose="02040503050406030204" pitchFamily="18" charset="0"/>
                  <a:ea typeface="BM DoHyeon OTF" panose="020B0600000101010101" pitchFamily="34" charset="-127"/>
                </a:endParaRPr>
              </a:p>
            </p:txBody>
          </p:sp>
        </p:grpSp>
        <p:sp>
          <p:nvSpPr>
            <p:cNvPr id="44" name="모서리가 둥근 직사각형 43">
              <a:extLst>
                <a:ext uri="{FF2B5EF4-FFF2-40B4-BE49-F238E27FC236}">
                  <a16:creationId xmlns:a16="http://schemas.microsoft.com/office/drawing/2014/main" id="{7A43B5B4-31FD-8AA2-422E-31D34770CBAE}"/>
                </a:ext>
              </a:extLst>
            </p:cNvPr>
            <p:cNvSpPr/>
            <p:nvPr/>
          </p:nvSpPr>
          <p:spPr>
            <a:xfrm>
              <a:off x="242412" y="4230667"/>
              <a:ext cx="602274" cy="197428"/>
            </a:xfrm>
            <a:prstGeom prst="roundRect">
              <a:avLst/>
            </a:prstGeom>
            <a:solidFill>
              <a:srgbClr val="588C73"/>
            </a:solidFill>
            <a:ln w="28575">
              <a:solidFill>
                <a:srgbClr val="588C7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900" dirty="0">
                  <a:solidFill>
                    <a:schemeClr val="bg1"/>
                  </a:solidFill>
                  <a:latin typeface="Cambria" panose="02040503050406030204" pitchFamily="18" charset="0"/>
                  <a:ea typeface="BM DoHyeon OTF" panose="020B0600000101010101" pitchFamily="34" charset="-127"/>
                </a:rPr>
                <a:t>RVQ</a:t>
              </a:r>
              <a:endParaRPr kumimoji="1" lang="ko-KR" altLang="en-US" sz="900" dirty="0">
                <a:solidFill>
                  <a:schemeClr val="bg1"/>
                </a:solidFill>
                <a:latin typeface="Cambria" panose="02040503050406030204" pitchFamily="18" charset="0"/>
                <a:ea typeface="BM DoHyeon OTF" panose="020B0600000101010101" pitchFamily="34" charset="-127"/>
              </a:endParaRPr>
            </a:p>
          </p:txBody>
        </p:sp>
        <p:sp>
          <p:nvSpPr>
            <p:cNvPr id="45" name="모서리가 둥근 직사각형 44">
              <a:extLst>
                <a:ext uri="{FF2B5EF4-FFF2-40B4-BE49-F238E27FC236}">
                  <a16:creationId xmlns:a16="http://schemas.microsoft.com/office/drawing/2014/main" id="{F4017442-328A-E695-5FB2-FF5876D743EF}"/>
                </a:ext>
              </a:extLst>
            </p:cNvPr>
            <p:cNvSpPr/>
            <p:nvPr/>
          </p:nvSpPr>
          <p:spPr>
            <a:xfrm>
              <a:off x="242412" y="3397388"/>
              <a:ext cx="1196660" cy="276999"/>
            </a:xfrm>
            <a:prstGeom prst="roundRect">
              <a:avLst/>
            </a:prstGeom>
            <a:solidFill>
              <a:srgbClr val="71B699"/>
            </a:solidFill>
            <a:ln w="28575">
              <a:solidFill>
                <a:srgbClr val="588C7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1000" dirty="0">
                  <a:solidFill>
                    <a:schemeClr val="tx1"/>
                  </a:solidFill>
                  <a:latin typeface="Cambria" panose="02040503050406030204" pitchFamily="18" charset="0"/>
                  <a:ea typeface="BM DoHyeon OTF" panose="020B0600000101010101" pitchFamily="34" charset="-127"/>
                </a:rPr>
                <a:t>Clap Tokens</a:t>
              </a:r>
              <a:endParaRPr kumimoji="1" lang="ko-KR" altLang="en-US" sz="1000" dirty="0">
                <a:solidFill>
                  <a:schemeClr val="tx1"/>
                </a:solidFill>
                <a:latin typeface="Cambria" panose="02040503050406030204" pitchFamily="18" charset="0"/>
                <a:ea typeface="BM DoHyeon OTF" panose="020B0600000101010101" pitchFamily="34" charset="-127"/>
              </a:endParaRPr>
            </a:p>
          </p:txBody>
        </p:sp>
        <p:sp>
          <p:nvSpPr>
            <p:cNvPr id="56" name="모서리가 둥근 직사각형 55">
              <a:extLst>
                <a:ext uri="{FF2B5EF4-FFF2-40B4-BE49-F238E27FC236}">
                  <a16:creationId xmlns:a16="http://schemas.microsoft.com/office/drawing/2014/main" id="{4ECD2CC3-F636-29AE-E2BE-5CB52C14F05A}"/>
                </a:ext>
              </a:extLst>
            </p:cNvPr>
            <p:cNvSpPr/>
            <p:nvPr/>
          </p:nvSpPr>
          <p:spPr>
            <a:xfrm>
              <a:off x="2260253" y="3420235"/>
              <a:ext cx="1403506" cy="276999"/>
            </a:xfrm>
            <a:prstGeom prst="roundRect">
              <a:avLst/>
            </a:prstGeom>
            <a:solidFill>
              <a:srgbClr val="FFDD9F"/>
            </a:solidFill>
            <a:ln w="28575">
              <a:solidFill>
                <a:srgbClr val="F7D4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1000" dirty="0">
                  <a:solidFill>
                    <a:schemeClr val="tx1"/>
                  </a:solidFill>
                  <a:latin typeface="Cambria" panose="02040503050406030204" pitchFamily="18" charset="0"/>
                  <a:ea typeface="BM DoHyeon OTF" panose="020B0600000101010101" pitchFamily="34" charset="-127"/>
                </a:rPr>
                <a:t>Semantic Tokens</a:t>
              </a:r>
              <a:endParaRPr kumimoji="1" lang="ko-KR" altLang="en-US" sz="1000" dirty="0">
                <a:solidFill>
                  <a:schemeClr val="tx1"/>
                </a:solidFill>
                <a:latin typeface="Cambria" panose="02040503050406030204" pitchFamily="18" charset="0"/>
                <a:ea typeface="BM DoHyeon OTF" panose="020B0600000101010101" pitchFamily="34" charset="-127"/>
              </a:endParaRPr>
            </a:p>
          </p:txBody>
        </p:sp>
        <p:sp>
          <p:nvSpPr>
            <p:cNvPr id="57" name="모서리가 둥근 직사각형 56">
              <a:extLst>
                <a:ext uri="{FF2B5EF4-FFF2-40B4-BE49-F238E27FC236}">
                  <a16:creationId xmlns:a16="http://schemas.microsoft.com/office/drawing/2014/main" id="{F4CB03D4-D195-CDEB-36B7-24F5976841C7}"/>
                </a:ext>
              </a:extLst>
            </p:cNvPr>
            <p:cNvSpPr/>
            <p:nvPr/>
          </p:nvSpPr>
          <p:spPr>
            <a:xfrm>
              <a:off x="554305" y="2655667"/>
              <a:ext cx="1403506" cy="276999"/>
            </a:xfrm>
            <a:prstGeom prst="roundRect">
              <a:avLst/>
            </a:prstGeom>
            <a:solidFill>
              <a:srgbClr val="71B699"/>
            </a:solidFill>
            <a:ln w="28575">
              <a:solidFill>
                <a:srgbClr val="588C7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1000" dirty="0">
                  <a:solidFill>
                    <a:schemeClr val="tx1"/>
                  </a:solidFill>
                  <a:latin typeface="Cambria" panose="02040503050406030204" pitchFamily="18" charset="0"/>
                  <a:ea typeface="BM DoHyeon OTF" panose="020B0600000101010101" pitchFamily="34" charset="-127"/>
                </a:rPr>
                <a:t>Clap Tokens</a:t>
              </a:r>
              <a:endParaRPr kumimoji="1" lang="ko-KR" altLang="en-US" sz="1000" dirty="0">
                <a:solidFill>
                  <a:schemeClr val="tx1"/>
                </a:solidFill>
                <a:latin typeface="Cambria" panose="02040503050406030204" pitchFamily="18" charset="0"/>
                <a:ea typeface="BM DoHyeon OTF" panose="020B0600000101010101" pitchFamily="34" charset="-127"/>
              </a:endParaRPr>
            </a:p>
          </p:txBody>
        </p:sp>
        <p:cxnSp>
          <p:nvCxnSpPr>
            <p:cNvPr id="59" name="직선 화살표 연결선 58">
              <a:extLst>
                <a:ext uri="{FF2B5EF4-FFF2-40B4-BE49-F238E27FC236}">
                  <a16:creationId xmlns:a16="http://schemas.microsoft.com/office/drawing/2014/main" id="{888061B1-AECF-FDAF-C815-FBC55F0513DD}"/>
                </a:ext>
              </a:extLst>
            </p:cNvPr>
            <p:cNvCxnSpPr>
              <a:cxnSpLocks/>
            </p:cNvCxnSpPr>
            <p:nvPr/>
          </p:nvCxnSpPr>
          <p:spPr>
            <a:xfrm>
              <a:off x="1448105" y="3557831"/>
              <a:ext cx="803115" cy="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모서리가 둥근 직사각형 60">
              <a:extLst>
                <a:ext uri="{FF2B5EF4-FFF2-40B4-BE49-F238E27FC236}">
                  <a16:creationId xmlns:a16="http://schemas.microsoft.com/office/drawing/2014/main" id="{1798554F-F7DB-88E6-9D7C-F404270432CC}"/>
                </a:ext>
              </a:extLst>
            </p:cNvPr>
            <p:cNvSpPr/>
            <p:nvPr/>
          </p:nvSpPr>
          <p:spPr>
            <a:xfrm>
              <a:off x="2564183" y="4190881"/>
              <a:ext cx="777580" cy="277000"/>
            </a:xfrm>
            <a:prstGeom prst="roundRect">
              <a:avLst/>
            </a:prstGeom>
            <a:solidFill>
              <a:srgbClr val="D5B783"/>
            </a:solid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900" dirty="0">
                  <a:solidFill>
                    <a:schemeClr val="bg1"/>
                  </a:solidFill>
                  <a:latin typeface="Cambria" panose="02040503050406030204" pitchFamily="18" charset="0"/>
                  <a:ea typeface="BM DoHyeon OTF" panose="020B0600000101010101" pitchFamily="34" charset="-127"/>
                </a:rPr>
                <a:t>K-means</a:t>
              </a:r>
              <a:endParaRPr kumimoji="1" lang="ko-KR" altLang="en-US" sz="900" dirty="0">
                <a:solidFill>
                  <a:schemeClr val="bg1"/>
                </a:solidFill>
                <a:latin typeface="Cambria" panose="02040503050406030204" pitchFamily="18" charset="0"/>
                <a:ea typeface="BM DoHyeon OTF" panose="020B0600000101010101" pitchFamily="34" charset="-127"/>
              </a:endParaRPr>
            </a:p>
          </p:txBody>
        </p:sp>
        <p:pic>
          <p:nvPicPr>
            <p:cNvPr id="1030" name="그림 1029" descr="텍스트, 스크린샷, 도표, 라인이(가) 표시된 사진&#10;&#10;자동 생성된 설명">
              <a:extLst>
                <a:ext uri="{FF2B5EF4-FFF2-40B4-BE49-F238E27FC236}">
                  <a16:creationId xmlns:a16="http://schemas.microsoft.com/office/drawing/2014/main" id="{5DF866F5-DB36-FDF3-FD93-197D7061CAA2}"/>
                </a:ext>
              </a:extLst>
            </p:cNvPr>
            <p:cNvPicPr>
              <a:picLocks noChangeAspect="1"/>
            </p:cNvPicPr>
            <p:nvPr/>
          </p:nvPicPr>
          <p:blipFill rotWithShape="1">
            <a:blip r:embed="rId3"/>
            <a:srcRect l="47925" t="88381" r="33939" b="2933"/>
            <a:stretch/>
          </p:blipFill>
          <p:spPr>
            <a:xfrm>
              <a:off x="3492474" y="5916327"/>
              <a:ext cx="1332064" cy="347295"/>
            </a:xfrm>
            <a:prstGeom prst="rect">
              <a:avLst/>
            </a:prstGeom>
          </p:spPr>
        </p:pic>
        <p:sp>
          <p:nvSpPr>
            <p:cNvPr id="1034" name="TextBox 1033">
              <a:extLst>
                <a:ext uri="{FF2B5EF4-FFF2-40B4-BE49-F238E27FC236}">
                  <a16:creationId xmlns:a16="http://schemas.microsoft.com/office/drawing/2014/main" id="{DAFB8CC3-87B7-C883-85A0-1236496BF4F6}"/>
                </a:ext>
              </a:extLst>
            </p:cNvPr>
            <p:cNvSpPr txBox="1"/>
            <p:nvPr/>
          </p:nvSpPr>
          <p:spPr>
            <a:xfrm>
              <a:off x="2343186" y="5946584"/>
              <a:ext cx="917571" cy="240751"/>
            </a:xfrm>
            <a:prstGeom prst="rect">
              <a:avLst/>
            </a:prstGeom>
            <a:noFill/>
          </p:spPr>
          <p:txBody>
            <a:bodyPr wrap="none" rtlCol="0">
              <a:spAutoFit/>
            </a:bodyPr>
            <a:lstStyle/>
            <a:p>
              <a:r>
                <a:rPr kumimoji="1" lang="en-US" altLang="ko-KR" sz="1050" dirty="0">
                  <a:latin typeface="Cambria" panose="02040503050406030204" pitchFamily="18" charset="0"/>
                  <a:ea typeface="BM DoHyeon OTF" panose="020B0600000101010101" pitchFamily="34" charset="-127"/>
                </a:rPr>
                <a:t>Target Audio</a:t>
              </a:r>
              <a:endParaRPr kumimoji="1" lang="ko-KR" altLang="en-US" sz="1050" dirty="0">
                <a:latin typeface="Cambria" panose="02040503050406030204" pitchFamily="18" charset="0"/>
                <a:ea typeface="BM DoHyeon OTF" panose="020B0600000101010101" pitchFamily="34" charset="-127"/>
              </a:endParaRPr>
            </a:p>
          </p:txBody>
        </p:sp>
        <p:sp>
          <p:nvSpPr>
            <p:cNvPr id="1038" name="위로 굽은 화살표[B] 1037">
              <a:extLst>
                <a:ext uri="{FF2B5EF4-FFF2-40B4-BE49-F238E27FC236}">
                  <a16:creationId xmlns:a16="http://schemas.microsoft.com/office/drawing/2014/main" id="{8FE90F8E-5706-A738-0F81-9A5B6C1BF342}"/>
                </a:ext>
              </a:extLst>
            </p:cNvPr>
            <p:cNvSpPr/>
            <p:nvPr/>
          </p:nvSpPr>
          <p:spPr>
            <a:xfrm>
              <a:off x="4176451" y="5614598"/>
              <a:ext cx="1772285" cy="261006"/>
            </a:xfrm>
            <a:prstGeom prst="bentUpArrow">
              <a:avLst>
                <a:gd name="adj1" fmla="val 1475"/>
                <a:gd name="adj2" fmla="val 8091"/>
                <a:gd name="adj3" fmla="val 10297"/>
              </a:avLst>
            </a:prstGeom>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sp>
          <p:nvSpPr>
            <p:cNvPr id="1039" name="위로 굽은 화살표[B] 1038">
              <a:extLst>
                <a:ext uri="{FF2B5EF4-FFF2-40B4-BE49-F238E27FC236}">
                  <a16:creationId xmlns:a16="http://schemas.microsoft.com/office/drawing/2014/main" id="{245706DA-6252-9D2C-8EAB-CD4541B75EB5}"/>
                </a:ext>
              </a:extLst>
            </p:cNvPr>
            <p:cNvSpPr/>
            <p:nvPr/>
          </p:nvSpPr>
          <p:spPr>
            <a:xfrm flipH="1">
              <a:off x="1735396" y="5619874"/>
              <a:ext cx="2441055" cy="261006"/>
            </a:xfrm>
            <a:prstGeom prst="bentUpArrow">
              <a:avLst>
                <a:gd name="adj1" fmla="val 1475"/>
                <a:gd name="adj2" fmla="val 8091"/>
                <a:gd name="adj3" fmla="val 10297"/>
              </a:avLst>
            </a:prstGeom>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sp>
          <p:nvSpPr>
            <p:cNvPr id="1040" name="위로 굽은 화살표[B] 1039">
              <a:extLst>
                <a:ext uri="{FF2B5EF4-FFF2-40B4-BE49-F238E27FC236}">
                  <a16:creationId xmlns:a16="http://schemas.microsoft.com/office/drawing/2014/main" id="{FEFCCB7E-EDFA-F5EE-021A-267832BFEFC9}"/>
                </a:ext>
              </a:extLst>
            </p:cNvPr>
            <p:cNvSpPr/>
            <p:nvPr/>
          </p:nvSpPr>
          <p:spPr>
            <a:xfrm>
              <a:off x="2560071" y="5612168"/>
              <a:ext cx="1563384" cy="261006"/>
            </a:xfrm>
            <a:prstGeom prst="bentUpArrow">
              <a:avLst>
                <a:gd name="adj1" fmla="val 1475"/>
                <a:gd name="adj2" fmla="val 8091"/>
                <a:gd name="adj3" fmla="val 10297"/>
              </a:avLst>
            </a:prstGeom>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sp>
          <p:nvSpPr>
            <p:cNvPr id="1041" name="위로 굽은 화살표[B] 1040">
              <a:extLst>
                <a:ext uri="{FF2B5EF4-FFF2-40B4-BE49-F238E27FC236}">
                  <a16:creationId xmlns:a16="http://schemas.microsoft.com/office/drawing/2014/main" id="{9209E7B1-D82B-8591-07A5-4494F15ED705}"/>
                </a:ext>
              </a:extLst>
            </p:cNvPr>
            <p:cNvSpPr/>
            <p:nvPr/>
          </p:nvSpPr>
          <p:spPr>
            <a:xfrm flipH="1">
              <a:off x="499824" y="4428095"/>
              <a:ext cx="781756" cy="337913"/>
            </a:xfrm>
            <a:prstGeom prst="bentUpArrow">
              <a:avLst>
                <a:gd name="adj1" fmla="val 1475"/>
                <a:gd name="adj2" fmla="val 8091"/>
                <a:gd name="adj3" fmla="val 10297"/>
              </a:avLst>
            </a:prstGeom>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sp>
          <p:nvSpPr>
            <p:cNvPr id="1042" name="위로 굽은 화살표[B] 1041">
              <a:extLst>
                <a:ext uri="{FF2B5EF4-FFF2-40B4-BE49-F238E27FC236}">
                  <a16:creationId xmlns:a16="http://schemas.microsoft.com/office/drawing/2014/main" id="{07CBF10F-D6A2-34D4-6D57-E0ADD79B51A5}"/>
                </a:ext>
              </a:extLst>
            </p:cNvPr>
            <p:cNvSpPr/>
            <p:nvPr/>
          </p:nvSpPr>
          <p:spPr>
            <a:xfrm flipH="1">
              <a:off x="2904756" y="4467882"/>
              <a:ext cx="728612" cy="528474"/>
            </a:xfrm>
            <a:prstGeom prst="bentUpArrow">
              <a:avLst>
                <a:gd name="adj1" fmla="val 1475"/>
                <a:gd name="adj2" fmla="val 8091"/>
                <a:gd name="adj3" fmla="val 10297"/>
              </a:avLst>
            </a:prstGeom>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sp>
          <p:nvSpPr>
            <p:cNvPr id="1043" name="위로 굽은 화살표[B] 1042">
              <a:extLst>
                <a:ext uri="{FF2B5EF4-FFF2-40B4-BE49-F238E27FC236}">
                  <a16:creationId xmlns:a16="http://schemas.microsoft.com/office/drawing/2014/main" id="{60FC1A86-FEBC-0886-CAD5-1D1E95C95B7F}"/>
                </a:ext>
              </a:extLst>
            </p:cNvPr>
            <p:cNvSpPr/>
            <p:nvPr/>
          </p:nvSpPr>
          <p:spPr>
            <a:xfrm flipH="1">
              <a:off x="5036871" y="2957497"/>
              <a:ext cx="418095" cy="1972083"/>
            </a:xfrm>
            <a:prstGeom prst="bentUpArrow">
              <a:avLst>
                <a:gd name="adj1" fmla="val 1475"/>
                <a:gd name="adj2" fmla="val 8091"/>
                <a:gd name="adj3" fmla="val 10297"/>
              </a:avLst>
            </a:prstGeom>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1400" dirty="0">
                <a:latin typeface="Cambria" panose="02040503050406030204" pitchFamily="18" charset="0"/>
              </a:endParaRPr>
            </a:p>
          </p:txBody>
        </p:sp>
        <p:cxnSp>
          <p:nvCxnSpPr>
            <p:cNvPr id="1044" name="직선 화살표 연결선 1043">
              <a:extLst>
                <a:ext uri="{FF2B5EF4-FFF2-40B4-BE49-F238E27FC236}">
                  <a16:creationId xmlns:a16="http://schemas.microsoft.com/office/drawing/2014/main" id="{E1C01360-0230-EADA-D138-ECC05424C957}"/>
                </a:ext>
              </a:extLst>
            </p:cNvPr>
            <p:cNvCxnSpPr>
              <a:cxnSpLocks/>
              <a:stCxn id="61" idx="0"/>
              <a:endCxn id="56" idx="2"/>
            </p:cNvCxnSpPr>
            <p:nvPr/>
          </p:nvCxnSpPr>
          <p:spPr>
            <a:xfrm flipV="1">
              <a:off x="2952973" y="3697234"/>
              <a:ext cx="9033" cy="493647"/>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47" name="직선 화살표 연결선 1046">
              <a:extLst>
                <a:ext uri="{FF2B5EF4-FFF2-40B4-BE49-F238E27FC236}">
                  <a16:creationId xmlns:a16="http://schemas.microsoft.com/office/drawing/2014/main" id="{21523C93-AF75-D12A-A9DE-28F8F4732382}"/>
                </a:ext>
              </a:extLst>
            </p:cNvPr>
            <p:cNvCxnSpPr>
              <a:cxnSpLocks/>
              <a:stCxn id="44" idx="0"/>
            </p:cNvCxnSpPr>
            <p:nvPr/>
          </p:nvCxnSpPr>
          <p:spPr>
            <a:xfrm flipV="1">
              <a:off x="543549" y="3697234"/>
              <a:ext cx="10756" cy="533433"/>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8" name="모서리가 둥근 직사각형 1047">
              <a:extLst>
                <a:ext uri="{FF2B5EF4-FFF2-40B4-BE49-F238E27FC236}">
                  <a16:creationId xmlns:a16="http://schemas.microsoft.com/office/drawing/2014/main" id="{0EE93421-7445-D659-0F4D-E25ADCAA8925}"/>
                </a:ext>
              </a:extLst>
            </p:cNvPr>
            <p:cNvSpPr/>
            <p:nvPr/>
          </p:nvSpPr>
          <p:spPr>
            <a:xfrm>
              <a:off x="1992290" y="2647961"/>
              <a:ext cx="1403506" cy="276999"/>
            </a:xfrm>
            <a:prstGeom prst="roundRect">
              <a:avLst/>
            </a:prstGeom>
            <a:solidFill>
              <a:srgbClr val="FFDD9F"/>
            </a:solidFill>
            <a:ln w="28575">
              <a:solidFill>
                <a:srgbClr val="F7D49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1000" dirty="0">
                  <a:solidFill>
                    <a:schemeClr val="tx1"/>
                  </a:solidFill>
                  <a:latin typeface="Cambria" panose="02040503050406030204" pitchFamily="18" charset="0"/>
                  <a:ea typeface="BM DoHyeon OTF" panose="020B0600000101010101" pitchFamily="34" charset="-127"/>
                </a:rPr>
                <a:t>Semantic Tokens</a:t>
              </a:r>
              <a:endParaRPr kumimoji="1" lang="ko-KR" altLang="en-US" sz="1000" dirty="0">
                <a:solidFill>
                  <a:schemeClr val="tx1"/>
                </a:solidFill>
                <a:latin typeface="Cambria" panose="02040503050406030204" pitchFamily="18" charset="0"/>
                <a:ea typeface="BM DoHyeon OTF" panose="020B0600000101010101" pitchFamily="34" charset="-127"/>
              </a:endParaRPr>
            </a:p>
          </p:txBody>
        </p:sp>
        <p:sp>
          <p:nvSpPr>
            <p:cNvPr id="1049" name="모서리가 둥근 직사각형 1048">
              <a:extLst>
                <a:ext uri="{FF2B5EF4-FFF2-40B4-BE49-F238E27FC236}">
                  <a16:creationId xmlns:a16="http://schemas.microsoft.com/office/drawing/2014/main" id="{659EF0FE-888D-0F79-B621-9C5A644CD828}"/>
                </a:ext>
              </a:extLst>
            </p:cNvPr>
            <p:cNvSpPr/>
            <p:nvPr/>
          </p:nvSpPr>
          <p:spPr>
            <a:xfrm>
              <a:off x="4335119" y="2657337"/>
              <a:ext cx="1403506" cy="276999"/>
            </a:xfrm>
            <a:prstGeom prst="roundRect">
              <a:avLst/>
            </a:prstGeom>
            <a:solidFill>
              <a:srgbClr val="EFA26E"/>
            </a:solidFill>
            <a:ln w="28575">
              <a:solidFill>
                <a:srgbClr val="DA645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1000" dirty="0">
                  <a:solidFill>
                    <a:schemeClr val="tx1"/>
                  </a:solidFill>
                  <a:latin typeface="Cambria" panose="02040503050406030204" pitchFamily="18" charset="0"/>
                  <a:ea typeface="BM DoHyeon OTF" panose="020B0600000101010101" pitchFamily="34" charset="-127"/>
                </a:rPr>
                <a:t>Acoustic Tokens</a:t>
              </a:r>
              <a:endParaRPr kumimoji="1" lang="ko-KR" altLang="en-US" sz="1000" dirty="0">
                <a:solidFill>
                  <a:schemeClr val="tx1"/>
                </a:solidFill>
                <a:latin typeface="Cambria" panose="02040503050406030204" pitchFamily="18" charset="0"/>
                <a:ea typeface="BM DoHyeon OTF" panose="020B0600000101010101" pitchFamily="34" charset="-127"/>
              </a:endParaRPr>
            </a:p>
          </p:txBody>
        </p:sp>
        <p:cxnSp>
          <p:nvCxnSpPr>
            <p:cNvPr id="1054" name="직선 화살표 연결선 1053">
              <a:extLst>
                <a:ext uri="{FF2B5EF4-FFF2-40B4-BE49-F238E27FC236}">
                  <a16:creationId xmlns:a16="http://schemas.microsoft.com/office/drawing/2014/main" id="{02F856FF-C0D2-7A9E-3AB7-03118E70CB56}"/>
                </a:ext>
              </a:extLst>
            </p:cNvPr>
            <p:cNvCxnSpPr>
              <a:cxnSpLocks/>
              <a:endCxn id="1049" idx="1"/>
            </p:cNvCxnSpPr>
            <p:nvPr/>
          </p:nvCxnSpPr>
          <p:spPr>
            <a:xfrm>
              <a:off x="3431846" y="2794166"/>
              <a:ext cx="903273" cy="1671"/>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56" name="TextBox 1055">
              <a:extLst>
                <a:ext uri="{FF2B5EF4-FFF2-40B4-BE49-F238E27FC236}">
                  <a16:creationId xmlns:a16="http://schemas.microsoft.com/office/drawing/2014/main" id="{B646DFF9-1D8E-08F4-F385-8A7DADC7F115}"/>
                </a:ext>
              </a:extLst>
            </p:cNvPr>
            <p:cNvSpPr txBox="1"/>
            <p:nvPr/>
          </p:nvSpPr>
          <p:spPr>
            <a:xfrm>
              <a:off x="1518400" y="3364415"/>
              <a:ext cx="686290" cy="379365"/>
            </a:xfrm>
            <a:prstGeom prst="rect">
              <a:avLst/>
            </a:prstGeom>
            <a:noFill/>
          </p:spPr>
          <p:txBody>
            <a:bodyPr wrap="none" rtlCol="0">
              <a:spAutoFit/>
            </a:bodyPr>
            <a:lstStyle/>
            <a:p>
              <a:pPr algn="ctr"/>
              <a:r>
                <a:rPr kumimoji="1" lang="en-US" altLang="ko-KR" sz="1000" dirty="0">
                  <a:latin typeface="Cambria" panose="02040503050406030204" pitchFamily="18" charset="0"/>
                  <a:ea typeface="BM DoHyeon OTF" panose="020B0600000101010101" pitchFamily="34" charset="-127"/>
                </a:rPr>
                <a:t>Semantic</a:t>
              </a:r>
            </a:p>
            <a:p>
              <a:pPr algn="ctr"/>
              <a:r>
                <a:rPr kumimoji="1" lang="en-US" altLang="ko-KR" sz="1000" dirty="0">
                  <a:latin typeface="Cambria" panose="02040503050406030204" pitchFamily="18" charset="0"/>
                  <a:ea typeface="BM DoHyeon OTF" panose="020B0600000101010101" pitchFamily="34" charset="-127"/>
                </a:rPr>
                <a:t>modeling</a:t>
              </a:r>
              <a:endParaRPr kumimoji="1" lang="ko-KR" altLang="en-US" sz="1000" dirty="0">
                <a:latin typeface="Cambria" panose="02040503050406030204" pitchFamily="18" charset="0"/>
                <a:ea typeface="BM DoHyeon OTF" panose="020B0600000101010101" pitchFamily="34" charset="-127"/>
              </a:endParaRPr>
            </a:p>
          </p:txBody>
        </p:sp>
        <p:sp>
          <p:nvSpPr>
            <p:cNvPr id="1057" name="TextBox 1056">
              <a:extLst>
                <a:ext uri="{FF2B5EF4-FFF2-40B4-BE49-F238E27FC236}">
                  <a16:creationId xmlns:a16="http://schemas.microsoft.com/office/drawing/2014/main" id="{34C5B80B-A7BC-F69F-398F-F28A7CA720A7}"/>
                </a:ext>
              </a:extLst>
            </p:cNvPr>
            <p:cNvSpPr txBox="1"/>
            <p:nvPr/>
          </p:nvSpPr>
          <p:spPr>
            <a:xfrm>
              <a:off x="3492306" y="2618305"/>
              <a:ext cx="686290" cy="379365"/>
            </a:xfrm>
            <a:prstGeom prst="rect">
              <a:avLst/>
            </a:prstGeom>
            <a:noFill/>
          </p:spPr>
          <p:txBody>
            <a:bodyPr wrap="none" rtlCol="0">
              <a:spAutoFit/>
            </a:bodyPr>
            <a:lstStyle/>
            <a:p>
              <a:pPr algn="ctr"/>
              <a:r>
                <a:rPr kumimoji="1" lang="en-US" altLang="ko-KR" sz="1000" dirty="0">
                  <a:latin typeface="Cambria" panose="02040503050406030204" pitchFamily="18" charset="0"/>
                  <a:ea typeface="BM DoHyeon OTF" panose="020B0600000101010101" pitchFamily="34" charset="-127"/>
                </a:rPr>
                <a:t>Acoustic</a:t>
              </a:r>
            </a:p>
            <a:p>
              <a:pPr algn="ctr"/>
              <a:r>
                <a:rPr kumimoji="1" lang="en-US" altLang="ko-KR" sz="1000" dirty="0">
                  <a:latin typeface="Cambria" panose="02040503050406030204" pitchFamily="18" charset="0"/>
                  <a:ea typeface="BM DoHyeon OTF" panose="020B0600000101010101" pitchFamily="34" charset="-127"/>
                </a:rPr>
                <a:t>modeling</a:t>
              </a:r>
              <a:endParaRPr kumimoji="1" lang="ko-KR" altLang="en-US" sz="1000" dirty="0">
                <a:latin typeface="Cambria" panose="02040503050406030204" pitchFamily="18" charset="0"/>
                <a:ea typeface="BM DoHyeon OTF" panose="020B0600000101010101" pitchFamily="34" charset="-127"/>
              </a:endParaRPr>
            </a:p>
          </p:txBody>
        </p:sp>
      </p:grpSp>
      <p:sp>
        <p:nvSpPr>
          <p:cNvPr id="1061" name="TextBox 1060">
            <a:extLst>
              <a:ext uri="{FF2B5EF4-FFF2-40B4-BE49-F238E27FC236}">
                <a16:creationId xmlns:a16="http://schemas.microsoft.com/office/drawing/2014/main" id="{39C3659A-3757-EB72-4846-478C03178A3C}"/>
              </a:ext>
            </a:extLst>
          </p:cNvPr>
          <p:cNvSpPr txBox="1"/>
          <p:nvPr/>
        </p:nvSpPr>
        <p:spPr>
          <a:xfrm>
            <a:off x="460375" y="1490625"/>
            <a:ext cx="3122971" cy="553998"/>
          </a:xfrm>
          <a:prstGeom prst="rect">
            <a:avLst/>
          </a:prstGeom>
          <a:noFill/>
        </p:spPr>
        <p:txBody>
          <a:bodyPr wrap="none" rtlCol="0">
            <a:spAutoFit/>
          </a:bodyPr>
          <a:lstStyle/>
          <a:p>
            <a:r>
              <a:rPr kumimoji="1" lang="en-US" altLang="ko-KR" sz="3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3.1 open-</a:t>
            </a:r>
            <a:r>
              <a:rPr kumimoji="1" lang="en-US" altLang="ko-KR" sz="3000" dirty="0" err="1">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musiclm</a:t>
            </a:r>
            <a:endParaRPr kumimoji="1" lang="ko-KR" altLang="en-US" sz="3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endParaRPr>
          </a:p>
        </p:txBody>
      </p:sp>
      <p:sp>
        <p:nvSpPr>
          <p:cNvPr id="6" name="TextBox 5">
            <a:extLst>
              <a:ext uri="{FF2B5EF4-FFF2-40B4-BE49-F238E27FC236}">
                <a16:creationId xmlns:a16="http://schemas.microsoft.com/office/drawing/2014/main" id="{FE9C0641-9D0A-1A09-ECA8-C39332916B61}"/>
              </a:ext>
            </a:extLst>
          </p:cNvPr>
          <p:cNvSpPr txBox="1"/>
          <p:nvPr/>
        </p:nvSpPr>
        <p:spPr>
          <a:xfrm>
            <a:off x="7606247" y="2613095"/>
            <a:ext cx="4443413" cy="3785652"/>
          </a:xfrm>
          <a:prstGeom prst="rect">
            <a:avLst/>
          </a:prstGeom>
          <a:noFill/>
        </p:spPr>
        <p:txBody>
          <a:bodyPr wrap="square" rtlCol="0">
            <a:spAutoFit/>
          </a:bodyPr>
          <a:lstStyle/>
          <a:p>
            <a:pPr marL="285750" indent="-285750">
              <a:buFont typeface="Arial" panose="020B0604020202020204" pitchFamily="34" charset="0"/>
              <a:buChar char="•"/>
            </a:pPr>
            <a:r>
              <a:rPr lang="en" altLang="ko-KR" sz="2000" dirty="0" err="1">
                <a:solidFill>
                  <a:schemeClr val="tx1">
                    <a:lumMod val="75000"/>
                    <a:lumOff val="25000"/>
                  </a:schemeClr>
                </a:solidFill>
                <a:effectLst/>
                <a:latin typeface="Cambria" panose="02040503050406030204" pitchFamily="18" charset="0"/>
                <a:ea typeface="Apple Symbols" panose="02000000000000000000" pitchFamily="2" charset="-79"/>
                <a:cs typeface="Calibri" panose="020F0502020204030204" pitchFamily="34" charset="0"/>
              </a:rPr>
              <a:t>Pytorch</a:t>
            </a:r>
            <a:r>
              <a:rPr lang="en" altLang="ko-KR" sz="2000" dirty="0">
                <a:solidFill>
                  <a:schemeClr val="tx1">
                    <a:lumMod val="75000"/>
                    <a:lumOff val="25000"/>
                  </a:schemeClr>
                </a:solidFill>
                <a:effectLst/>
                <a:latin typeface="Cambria" panose="02040503050406030204" pitchFamily="18" charset="0"/>
                <a:ea typeface="Apple Symbols" panose="02000000000000000000" pitchFamily="2" charset="-79"/>
                <a:cs typeface="Calibri" panose="020F0502020204030204" pitchFamily="34" charset="0"/>
              </a:rPr>
              <a:t> implementation of </a:t>
            </a:r>
            <a:r>
              <a:rPr lang="en" altLang="ko-KR" sz="2000" dirty="0" err="1">
                <a:solidFill>
                  <a:schemeClr val="tx1">
                    <a:lumMod val="75000"/>
                    <a:lumOff val="25000"/>
                  </a:schemeClr>
                </a:solidFill>
                <a:effectLst/>
                <a:latin typeface="Cambria" panose="02040503050406030204" pitchFamily="18" charset="0"/>
                <a:ea typeface="Apple Symbols" panose="02000000000000000000" pitchFamily="2" charset="-79"/>
                <a:cs typeface="Calibri" panose="020F0502020204030204" pitchFamily="34" charset="0"/>
              </a:rPr>
              <a:t>MusicLM</a:t>
            </a:r>
            <a:r>
              <a:rPr lang="en" altLang="ko-KR" sz="2000" dirty="0">
                <a:solidFill>
                  <a:schemeClr val="tx1">
                    <a:lumMod val="75000"/>
                    <a:lumOff val="25000"/>
                  </a:schemeClr>
                </a:solidFill>
                <a:effectLst/>
                <a:latin typeface="Cambria" panose="02040503050406030204" pitchFamily="18" charset="0"/>
                <a:ea typeface="Apple Symbols" panose="02000000000000000000" pitchFamily="2" charset="-79"/>
                <a:cs typeface="Calibri" panose="020F0502020204030204" pitchFamily="34" charset="0"/>
              </a:rPr>
              <a:t>, a SOTA text to music model published by Google with a few modifications. </a:t>
            </a:r>
          </a:p>
          <a:p>
            <a:pPr marL="742950" lvl="1" indent="-285750">
              <a:buFont typeface="Arial" panose="020B0604020202020204" pitchFamily="34" charset="0"/>
              <a:buChar char="•"/>
            </a:pPr>
            <a:r>
              <a:rPr lang="en" altLang="ko-KR" sz="2000" dirty="0">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rPr>
              <a:t>Mulan-&gt; Clap</a:t>
            </a:r>
          </a:p>
          <a:p>
            <a:pPr marL="742950" lvl="1" indent="-285750">
              <a:buFont typeface="Arial" panose="020B0604020202020204" pitchFamily="34" charset="0"/>
              <a:buChar char="•"/>
            </a:pPr>
            <a:r>
              <a:rPr lang="en" altLang="ko-KR" sz="2000" dirty="0" err="1">
                <a:solidFill>
                  <a:schemeClr val="tx1">
                    <a:lumMod val="75000"/>
                    <a:lumOff val="25000"/>
                  </a:schemeClr>
                </a:solidFill>
                <a:effectLst/>
                <a:latin typeface="Cambria" panose="02040503050406030204" pitchFamily="18" charset="0"/>
                <a:ea typeface="Apple Symbols" panose="02000000000000000000" pitchFamily="2" charset="-79"/>
                <a:cs typeface="Calibri" panose="020F0502020204030204" pitchFamily="34" charset="0"/>
              </a:rPr>
              <a:t>So</a:t>
            </a:r>
            <a:r>
              <a:rPr lang="en" altLang="ko-KR" sz="2000" dirty="0" err="1">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rPr>
              <a:t>undStream</a:t>
            </a:r>
            <a:r>
              <a:rPr lang="en" altLang="ko-KR" sz="2000" dirty="0">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rPr>
              <a:t>-&gt; </a:t>
            </a:r>
            <a:r>
              <a:rPr lang="en" altLang="ko-KR" sz="2000" dirty="0" err="1">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rPr>
              <a:t>Encodec</a:t>
            </a:r>
            <a:endParaRPr lang="en" altLang="ko-KR" sz="2000" dirty="0">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endParaRPr>
          </a:p>
          <a:p>
            <a:pPr marL="742950" lvl="1" indent="-285750">
              <a:buFont typeface="Arial" panose="020B0604020202020204" pitchFamily="34" charset="0"/>
              <a:buChar char="•"/>
            </a:pPr>
            <a:r>
              <a:rPr lang="en" altLang="ko-KR" sz="2000" dirty="0">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rPr>
              <a:t>w2v-BERT-&gt; MERT</a:t>
            </a:r>
          </a:p>
          <a:p>
            <a:pPr marL="285750" indent="-285750">
              <a:buFont typeface="Arial" panose="020B0604020202020204" pitchFamily="34" charset="0"/>
              <a:buChar char="•"/>
            </a:pPr>
            <a:r>
              <a:rPr lang="en" altLang="ko-KR" sz="2000" dirty="0">
                <a:solidFill>
                  <a:schemeClr val="tx1">
                    <a:lumMod val="75000"/>
                    <a:lumOff val="25000"/>
                  </a:schemeClr>
                </a:solidFill>
                <a:effectLst/>
                <a:latin typeface="Cambria" panose="02040503050406030204" pitchFamily="18" charset="0"/>
                <a:ea typeface="Apple Symbols" panose="02000000000000000000" pitchFamily="2" charset="-79"/>
                <a:cs typeface="Calibri" panose="020F0502020204030204" pitchFamily="34" charset="0"/>
              </a:rPr>
              <a:t>Pretraine</a:t>
            </a:r>
            <a:r>
              <a:rPr lang="en" altLang="ko-KR" sz="2000" dirty="0">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rPr>
              <a:t>d weight is released.</a:t>
            </a:r>
          </a:p>
          <a:p>
            <a:pPr marL="742950" lvl="1" indent="-285750">
              <a:buFont typeface="Arial" panose="020B0604020202020204" pitchFamily="34" charset="0"/>
              <a:buChar char="•"/>
            </a:pPr>
            <a:endParaRPr lang="en" altLang="ko-KR" sz="2000" dirty="0">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endParaRPr>
          </a:p>
          <a:p>
            <a:pPr marL="742950" lvl="1" indent="-285750">
              <a:buFont typeface="Arial" panose="020B0604020202020204" pitchFamily="34" charset="0"/>
              <a:buChar char="•"/>
            </a:pPr>
            <a:endParaRPr lang="en" altLang="ko-KR" sz="2000" dirty="0">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endParaRPr>
          </a:p>
          <a:p>
            <a:pPr marL="742950" lvl="1" indent="-285750">
              <a:buFont typeface="Arial" panose="020B0604020202020204" pitchFamily="34" charset="0"/>
              <a:buChar char="•"/>
            </a:pPr>
            <a:endParaRPr lang="en" altLang="ko-KR" sz="2000" dirty="0">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endParaRPr>
          </a:p>
          <a:p>
            <a:pPr marL="742950" lvl="1" indent="-285750">
              <a:buFont typeface="Arial" panose="020B0604020202020204" pitchFamily="34" charset="0"/>
              <a:buChar char="•"/>
            </a:pPr>
            <a:endParaRPr lang="en" altLang="ko-KR" sz="2000" dirty="0">
              <a:solidFill>
                <a:schemeClr val="tx1">
                  <a:lumMod val="75000"/>
                  <a:lumOff val="25000"/>
                </a:schemeClr>
              </a:solidFill>
              <a:latin typeface="Cambria" panose="02040503050406030204" pitchFamily="18" charset="0"/>
              <a:ea typeface="Apple Symbols" panose="02000000000000000000" pitchFamily="2" charset="-79"/>
              <a:cs typeface="Calibri" panose="020F0502020204030204" pitchFamily="34" charset="0"/>
            </a:endParaRPr>
          </a:p>
        </p:txBody>
      </p:sp>
      <p:sp>
        <p:nvSpPr>
          <p:cNvPr id="9" name="직사각형 8">
            <a:extLst>
              <a:ext uri="{FF2B5EF4-FFF2-40B4-BE49-F238E27FC236}">
                <a16:creationId xmlns:a16="http://schemas.microsoft.com/office/drawing/2014/main" id="{44C4D4ED-25BB-90AA-E3A8-C4E0D1742982}"/>
              </a:ext>
            </a:extLst>
          </p:cNvPr>
          <p:cNvSpPr/>
          <p:nvPr/>
        </p:nvSpPr>
        <p:spPr>
          <a:xfrm>
            <a:off x="307975" y="6507834"/>
            <a:ext cx="10801350" cy="246221"/>
          </a:xfrm>
          <a:prstGeom prst="rect">
            <a:avLst/>
          </a:prstGeom>
        </p:spPr>
        <p:txBody>
          <a:bodyPr wrap="square">
            <a:spAutoFit/>
          </a:bodyPr>
          <a:lstStyle/>
          <a:p>
            <a:r>
              <a:rPr lang="en-US" altLang="ko-KR" sz="1000" dirty="0">
                <a:solidFill>
                  <a:schemeClr val="tx1">
                    <a:lumMod val="75000"/>
                    <a:lumOff val="25000"/>
                  </a:schemeClr>
                </a:solidFill>
                <a:latin typeface="Cambria" panose="02040503050406030204" pitchFamily="18" charset="0"/>
              </a:rPr>
              <a:t>[1] </a:t>
            </a:r>
            <a:r>
              <a:rPr lang="ko-KR" altLang="en-US" sz="1000" dirty="0" err="1">
                <a:latin typeface="Cambria" panose="02040503050406030204" pitchFamily="18" charset="0"/>
              </a:rPr>
              <a:t>Zhong</a:t>
            </a:r>
            <a:r>
              <a:rPr lang="ko-KR" altLang="en-US" sz="1000" dirty="0">
                <a:latin typeface="Cambria" panose="02040503050406030204" pitchFamily="18" charset="0"/>
              </a:rPr>
              <a:t>, </a:t>
            </a:r>
            <a:r>
              <a:rPr lang="ko-KR" altLang="en-US" sz="1000" dirty="0" err="1">
                <a:latin typeface="Cambria" panose="02040503050406030204" pitchFamily="18" charset="0"/>
              </a:rPr>
              <a:t>V</a:t>
            </a:r>
            <a:r>
              <a:rPr lang="ko-KR" altLang="en-US" sz="1000" dirty="0">
                <a:latin typeface="Cambria" panose="02040503050406030204" pitchFamily="18" charset="0"/>
              </a:rPr>
              <a:t>. (</a:t>
            </a:r>
            <a:r>
              <a:rPr lang="ko-KR" altLang="en-US" sz="1000" dirty="0" err="1">
                <a:latin typeface="Cambria" panose="02040503050406030204" pitchFamily="18" charset="0"/>
              </a:rPr>
              <a:t>Year</a:t>
            </a:r>
            <a:r>
              <a:rPr lang="ko-KR" altLang="en-US" sz="1000" dirty="0">
                <a:latin typeface="Cambria" panose="02040503050406030204" pitchFamily="18" charset="0"/>
              </a:rPr>
              <a:t>, </a:t>
            </a:r>
            <a:r>
              <a:rPr lang="ko-KR" altLang="en-US" sz="1000" dirty="0" err="1">
                <a:latin typeface="Cambria" panose="02040503050406030204" pitchFamily="18" charset="0"/>
              </a:rPr>
              <a:t>Month</a:t>
            </a:r>
            <a:r>
              <a:rPr lang="ko-KR" altLang="en-US" sz="1000" dirty="0">
                <a:latin typeface="Cambria" panose="02040503050406030204" pitchFamily="18" charset="0"/>
              </a:rPr>
              <a:t> </a:t>
            </a:r>
            <a:r>
              <a:rPr lang="ko-KR" altLang="en-US" sz="1000" dirty="0" err="1">
                <a:latin typeface="Cambria" panose="02040503050406030204" pitchFamily="18" charset="0"/>
              </a:rPr>
              <a:t>Day</a:t>
            </a:r>
            <a:r>
              <a:rPr lang="ko-KR" altLang="en-US" sz="1000" dirty="0">
                <a:latin typeface="Cambria" panose="02040503050406030204" pitchFamily="18" charset="0"/>
              </a:rPr>
              <a:t>). </a:t>
            </a:r>
            <a:r>
              <a:rPr lang="ko-KR" altLang="en-US" sz="1000" dirty="0" err="1">
                <a:latin typeface="Cambria" panose="02040503050406030204" pitchFamily="18" charset="0"/>
              </a:rPr>
              <a:t>Open-MusicLM</a:t>
            </a:r>
            <a:r>
              <a:rPr lang="ko-KR" altLang="en-US" sz="1000" dirty="0">
                <a:latin typeface="Cambria" panose="02040503050406030204" pitchFamily="18" charset="0"/>
              </a:rPr>
              <a:t>. GitHub </a:t>
            </a:r>
            <a:r>
              <a:rPr lang="ko-KR" altLang="en-US" sz="1000" dirty="0" err="1">
                <a:latin typeface="Cambria" panose="02040503050406030204" pitchFamily="18" charset="0"/>
              </a:rPr>
              <a:t>Repository</a:t>
            </a:r>
            <a:r>
              <a:rPr lang="ko-KR" altLang="en-US" sz="1000" dirty="0">
                <a:latin typeface="Cambria" panose="02040503050406030204" pitchFamily="18" charset="0"/>
              </a:rPr>
              <a:t>. </a:t>
            </a:r>
            <a:r>
              <a:rPr lang="ko-KR" altLang="en-US" sz="1000" dirty="0" err="1">
                <a:latin typeface="Cambria" panose="02040503050406030204" pitchFamily="18" charset="0"/>
              </a:rPr>
              <a:t>Retrieved</a:t>
            </a:r>
            <a:r>
              <a:rPr lang="ko-KR" altLang="en-US" sz="1000" dirty="0">
                <a:latin typeface="Cambria" panose="02040503050406030204" pitchFamily="18" charset="0"/>
              </a:rPr>
              <a:t> </a:t>
            </a:r>
            <a:r>
              <a:rPr lang="ko-KR" altLang="en-US" sz="1000" dirty="0" err="1">
                <a:latin typeface="Cambria" panose="02040503050406030204" pitchFamily="18" charset="0"/>
              </a:rPr>
              <a:t>from</a:t>
            </a:r>
            <a:r>
              <a:rPr lang="ko-KR" altLang="en-US" sz="1000" dirty="0">
                <a:latin typeface="Cambria" panose="02040503050406030204" pitchFamily="18" charset="0"/>
              </a:rPr>
              <a:t> </a:t>
            </a:r>
            <a:r>
              <a:rPr lang="ko-KR" altLang="en-US" sz="1000" dirty="0" err="1">
                <a:latin typeface="Cambria" panose="02040503050406030204" pitchFamily="18" charset="0"/>
              </a:rPr>
              <a:t>https</a:t>
            </a:r>
            <a:r>
              <a:rPr lang="ko-KR" altLang="en-US" sz="1000" dirty="0">
                <a:latin typeface="Cambria" panose="02040503050406030204" pitchFamily="18" charset="0"/>
              </a:rPr>
              <a:t>://</a:t>
            </a:r>
            <a:r>
              <a:rPr lang="ko-KR" altLang="en-US" sz="1000" dirty="0" err="1">
                <a:latin typeface="Cambria" panose="02040503050406030204" pitchFamily="18" charset="0"/>
              </a:rPr>
              <a:t>github.com</a:t>
            </a:r>
            <a:r>
              <a:rPr lang="ko-KR" altLang="en-US" sz="1000" dirty="0">
                <a:latin typeface="Cambria" panose="02040503050406030204" pitchFamily="18" charset="0"/>
              </a:rPr>
              <a:t>/</a:t>
            </a:r>
            <a:r>
              <a:rPr lang="ko-KR" altLang="en-US" sz="1000" dirty="0" err="1">
                <a:latin typeface="Cambria" panose="02040503050406030204" pitchFamily="18" charset="0"/>
              </a:rPr>
              <a:t>zhvng</a:t>
            </a:r>
            <a:r>
              <a:rPr lang="ko-KR" altLang="en-US" sz="1000" dirty="0">
                <a:latin typeface="Cambria" panose="02040503050406030204" pitchFamily="18" charset="0"/>
              </a:rPr>
              <a:t>/</a:t>
            </a:r>
            <a:r>
              <a:rPr lang="ko-KR" altLang="en-US" sz="1000" dirty="0" err="1">
                <a:latin typeface="Cambria" panose="02040503050406030204" pitchFamily="18" charset="0"/>
              </a:rPr>
              <a:t>open-musiclm</a:t>
            </a:r>
            <a:endParaRPr lang="ko-KR" altLang="en-US" sz="1000" dirty="0">
              <a:latin typeface="Cambria" panose="02040503050406030204" pitchFamily="18" charset="0"/>
            </a:endParaRPr>
          </a:p>
        </p:txBody>
      </p:sp>
      <p:sp>
        <p:nvSpPr>
          <p:cNvPr id="10" name="TextBox 9">
            <a:extLst>
              <a:ext uri="{FF2B5EF4-FFF2-40B4-BE49-F238E27FC236}">
                <a16:creationId xmlns:a16="http://schemas.microsoft.com/office/drawing/2014/main" id="{EB95FB62-D553-AFAD-5805-393664F2EEE4}"/>
              </a:ext>
            </a:extLst>
          </p:cNvPr>
          <p:cNvSpPr txBox="1"/>
          <p:nvPr/>
        </p:nvSpPr>
        <p:spPr>
          <a:xfrm>
            <a:off x="3572521" y="1484284"/>
            <a:ext cx="378630" cy="276999"/>
          </a:xfrm>
          <a:prstGeom prst="rect">
            <a:avLst/>
          </a:prstGeom>
          <a:noFill/>
        </p:spPr>
        <p:txBody>
          <a:bodyPr wrap="none" rtlCol="0">
            <a:spAutoFit/>
          </a:bodyPr>
          <a:lstStyle/>
          <a:p>
            <a:r>
              <a:rPr lang="en-US" altLang="ko-KR" sz="1200" dirty="0">
                <a:latin typeface="Cambria" panose="02040503050406030204" pitchFamily="18" charset="0"/>
              </a:rPr>
              <a:t>[1]</a:t>
            </a:r>
            <a:endParaRPr lang="ko-KR" altLang="en-US" sz="1200" dirty="0">
              <a:latin typeface="Cambria" panose="02040503050406030204" pitchFamily="18" charset="0"/>
            </a:endParaRPr>
          </a:p>
        </p:txBody>
      </p:sp>
    </p:spTree>
    <p:extLst>
      <p:ext uri="{BB962C8B-B14F-4D97-AF65-F5344CB8AC3E}">
        <p14:creationId xmlns:p14="http://schemas.microsoft.com/office/powerpoint/2010/main" val="31552163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3" name="그룹 1032">
            <a:extLst>
              <a:ext uri="{FF2B5EF4-FFF2-40B4-BE49-F238E27FC236}">
                <a16:creationId xmlns:a16="http://schemas.microsoft.com/office/drawing/2014/main" id="{B4F0E9E4-193F-7322-531D-E7FBD69BCC53}"/>
              </a:ext>
            </a:extLst>
          </p:cNvPr>
          <p:cNvGrpSpPr/>
          <p:nvPr/>
        </p:nvGrpSpPr>
        <p:grpSpPr>
          <a:xfrm>
            <a:off x="1214345" y="2967953"/>
            <a:ext cx="9763310" cy="3466483"/>
            <a:chOff x="1148371" y="2513660"/>
            <a:chExt cx="9763310" cy="3466483"/>
          </a:xfrm>
        </p:grpSpPr>
        <p:sp>
          <p:nvSpPr>
            <p:cNvPr id="8" name="오른쪽 화살표[R] 7">
              <a:extLst>
                <a:ext uri="{FF2B5EF4-FFF2-40B4-BE49-F238E27FC236}">
                  <a16:creationId xmlns:a16="http://schemas.microsoft.com/office/drawing/2014/main" id="{EA648194-6B17-35B9-2283-C3069F44AAD3}"/>
                </a:ext>
              </a:extLst>
            </p:cNvPr>
            <p:cNvSpPr/>
            <p:nvPr/>
          </p:nvSpPr>
          <p:spPr>
            <a:xfrm>
              <a:off x="2293767" y="2778656"/>
              <a:ext cx="504355" cy="238971"/>
            </a:xfrm>
            <a:prstGeom prst="rightArrow">
              <a:avLst/>
            </a:prstGeom>
            <a:solidFill>
              <a:srgbClr val="7ED3EC"/>
            </a:solidFill>
            <a:ln>
              <a:solidFill>
                <a:srgbClr val="81D8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grpSp>
          <p:nvGrpSpPr>
            <p:cNvPr id="44" name="그룹 43">
              <a:extLst>
                <a:ext uri="{FF2B5EF4-FFF2-40B4-BE49-F238E27FC236}">
                  <a16:creationId xmlns:a16="http://schemas.microsoft.com/office/drawing/2014/main" id="{06F0CFBF-CCF1-31B5-EE9E-D847114A708B}"/>
                </a:ext>
              </a:extLst>
            </p:cNvPr>
            <p:cNvGrpSpPr/>
            <p:nvPr/>
          </p:nvGrpSpPr>
          <p:grpSpPr>
            <a:xfrm>
              <a:off x="2826682" y="2572713"/>
              <a:ext cx="1064980" cy="733413"/>
              <a:chOff x="2859933" y="1847092"/>
              <a:chExt cx="1064980" cy="733413"/>
            </a:xfrm>
            <a:solidFill>
              <a:srgbClr val="C9EAF7"/>
            </a:solidFill>
          </p:grpSpPr>
          <p:sp>
            <p:nvSpPr>
              <p:cNvPr id="9" name="사다리꼴[T] 8">
                <a:extLst>
                  <a:ext uri="{FF2B5EF4-FFF2-40B4-BE49-F238E27FC236}">
                    <a16:creationId xmlns:a16="http://schemas.microsoft.com/office/drawing/2014/main" id="{3E1C0B68-42BB-986A-84C5-768AD9F1C927}"/>
                  </a:ext>
                </a:extLst>
              </p:cNvPr>
              <p:cNvSpPr/>
              <p:nvPr/>
            </p:nvSpPr>
            <p:spPr>
              <a:xfrm rot="5400000">
                <a:off x="3034464" y="1755295"/>
                <a:ext cx="733413" cy="917008"/>
              </a:xfrm>
              <a:prstGeom prst="trapezoid">
                <a:avLst>
                  <a:gd name="adj" fmla="val 18561"/>
                </a:avLst>
              </a:prstGeom>
              <a:grpFill/>
              <a:ln w="28575">
                <a:solidFill>
                  <a:srgbClr val="7ED3E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 name="TextBox 9">
                <a:extLst>
                  <a:ext uri="{FF2B5EF4-FFF2-40B4-BE49-F238E27FC236}">
                    <a16:creationId xmlns:a16="http://schemas.microsoft.com/office/drawing/2014/main" id="{7E511231-FE67-5355-B983-6C586BA5D109}"/>
                  </a:ext>
                </a:extLst>
              </p:cNvPr>
              <p:cNvSpPr txBox="1"/>
              <p:nvPr/>
            </p:nvSpPr>
            <p:spPr>
              <a:xfrm>
                <a:off x="2859933" y="2004465"/>
                <a:ext cx="1064980" cy="461665"/>
              </a:xfrm>
              <a:prstGeom prst="rect">
                <a:avLst/>
              </a:prstGeom>
              <a:noFill/>
              <a:ln>
                <a:noFill/>
              </a:ln>
            </p:spPr>
            <p:txBody>
              <a:bodyPr wrap="square" rtlCol="0">
                <a:spAutoFit/>
              </a:bodyPr>
              <a:lstStyle/>
              <a:p>
                <a:pPr algn="ctr"/>
                <a:r>
                  <a:rPr kumimoji="1" lang="en-US" altLang="ko-KR" sz="1200" dirty="0" err="1">
                    <a:solidFill>
                      <a:schemeClr val="tx1">
                        <a:lumMod val="75000"/>
                        <a:lumOff val="25000"/>
                      </a:schemeClr>
                    </a:solidFill>
                    <a:latin typeface="Cambria" panose="02040503050406030204" pitchFamily="18" charset="0"/>
                    <a:ea typeface="BM DoHyeon OTF" panose="020B0600000101010101" pitchFamily="34" charset="-127"/>
                  </a:rPr>
                  <a:t>Mert</a:t>
                </a:r>
                <a:r>
                  <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rPr>
                  <a:t> with </a:t>
                </a:r>
                <a:r>
                  <a:rPr kumimoji="1" lang="en-US" altLang="ko-KR" sz="1200" dirty="0" err="1">
                    <a:solidFill>
                      <a:schemeClr val="tx1">
                        <a:lumMod val="75000"/>
                        <a:lumOff val="25000"/>
                      </a:schemeClr>
                    </a:solidFill>
                    <a:latin typeface="Cambria" panose="02040503050406030204" pitchFamily="18" charset="0"/>
                    <a:ea typeface="BM DoHyeon OTF" panose="020B0600000101010101" pitchFamily="34" charset="-127"/>
                  </a:rPr>
                  <a:t>Kmeans</a:t>
                </a:r>
                <a:endPar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grpSp>
          <p:nvGrpSpPr>
            <p:cNvPr id="12" name="그룹 11">
              <a:extLst>
                <a:ext uri="{FF2B5EF4-FFF2-40B4-BE49-F238E27FC236}">
                  <a16:creationId xmlns:a16="http://schemas.microsoft.com/office/drawing/2014/main" id="{16736A77-25D3-0A09-776F-E9B2D47BDA9E}"/>
                </a:ext>
              </a:extLst>
            </p:cNvPr>
            <p:cNvGrpSpPr/>
            <p:nvPr/>
          </p:nvGrpSpPr>
          <p:grpSpPr>
            <a:xfrm>
              <a:off x="4359786" y="3276850"/>
              <a:ext cx="693187" cy="492112"/>
              <a:chOff x="4003367" y="3513402"/>
              <a:chExt cx="544339" cy="297191"/>
            </a:xfrm>
            <a:solidFill>
              <a:srgbClr val="C9EAF7"/>
            </a:solidFill>
          </p:grpSpPr>
          <p:sp>
            <p:nvSpPr>
              <p:cNvPr id="39" name="모서리가 둥근 직사각형 38">
                <a:extLst>
                  <a:ext uri="{FF2B5EF4-FFF2-40B4-BE49-F238E27FC236}">
                    <a16:creationId xmlns:a16="http://schemas.microsoft.com/office/drawing/2014/main" id="{9AA2CD5A-E4BB-93F3-A042-963C4C5F4095}"/>
                  </a:ext>
                </a:extLst>
              </p:cNvPr>
              <p:cNvSpPr/>
              <p:nvPr/>
            </p:nvSpPr>
            <p:spPr>
              <a:xfrm>
                <a:off x="4003367" y="3513402"/>
                <a:ext cx="180024" cy="297190"/>
              </a:xfrm>
              <a:prstGeom prst="roundRect">
                <a:avLst/>
              </a:prstGeom>
              <a:grpFill/>
              <a:ln w="19050">
                <a:solidFill>
                  <a:srgbClr val="7ED3E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sp>
            <p:nvSpPr>
              <p:cNvPr id="40" name="모서리가 둥근 직사각형 39">
                <a:extLst>
                  <a:ext uri="{FF2B5EF4-FFF2-40B4-BE49-F238E27FC236}">
                    <a16:creationId xmlns:a16="http://schemas.microsoft.com/office/drawing/2014/main" id="{1142B55B-7D28-8962-F499-D6730A892299}"/>
                  </a:ext>
                </a:extLst>
              </p:cNvPr>
              <p:cNvSpPr/>
              <p:nvPr/>
            </p:nvSpPr>
            <p:spPr>
              <a:xfrm>
                <a:off x="4187736" y="3513403"/>
                <a:ext cx="180024" cy="297190"/>
              </a:xfrm>
              <a:prstGeom prst="roundRect">
                <a:avLst/>
              </a:prstGeom>
              <a:grpFill/>
              <a:ln w="19050">
                <a:solidFill>
                  <a:srgbClr val="7ED3E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sp>
            <p:nvSpPr>
              <p:cNvPr id="41" name="모서리가 둥근 직사각형 40">
                <a:extLst>
                  <a:ext uri="{FF2B5EF4-FFF2-40B4-BE49-F238E27FC236}">
                    <a16:creationId xmlns:a16="http://schemas.microsoft.com/office/drawing/2014/main" id="{AFB376C4-6664-1DAF-C171-8443445B01AF}"/>
                  </a:ext>
                </a:extLst>
              </p:cNvPr>
              <p:cNvSpPr/>
              <p:nvPr/>
            </p:nvSpPr>
            <p:spPr>
              <a:xfrm>
                <a:off x="4367682" y="3513402"/>
                <a:ext cx="180024" cy="297190"/>
              </a:xfrm>
              <a:prstGeom prst="roundRect">
                <a:avLst/>
              </a:prstGeom>
              <a:grpFill/>
              <a:ln w="19050">
                <a:solidFill>
                  <a:srgbClr val="7ED3E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grpSp>
        <p:sp>
          <p:nvSpPr>
            <p:cNvPr id="13" name="TextBox 12">
              <a:extLst>
                <a:ext uri="{FF2B5EF4-FFF2-40B4-BE49-F238E27FC236}">
                  <a16:creationId xmlns:a16="http://schemas.microsoft.com/office/drawing/2014/main" id="{FE47CA8A-CB71-FCF6-7D3E-96CB4E4E3286}"/>
                </a:ext>
              </a:extLst>
            </p:cNvPr>
            <p:cNvSpPr txBox="1"/>
            <p:nvPr/>
          </p:nvSpPr>
          <p:spPr>
            <a:xfrm>
              <a:off x="1148371" y="2513660"/>
              <a:ext cx="955839" cy="523220"/>
            </a:xfrm>
            <a:prstGeom prst="rect">
              <a:avLst/>
            </a:prstGeom>
            <a:noFill/>
          </p:spPr>
          <p:txBody>
            <a:bodyPr wrap="none" rtlCol="0">
              <a:spAutoFit/>
            </a:bodyP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Separated</a:t>
              </a:r>
            </a:p>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Vocals</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4" name="TextBox 13">
              <a:extLst>
                <a:ext uri="{FF2B5EF4-FFF2-40B4-BE49-F238E27FC236}">
                  <a16:creationId xmlns:a16="http://schemas.microsoft.com/office/drawing/2014/main" id="{29E4D02A-84AB-1840-B523-BB6742D2790D}"/>
                </a:ext>
              </a:extLst>
            </p:cNvPr>
            <p:cNvSpPr txBox="1"/>
            <p:nvPr/>
          </p:nvSpPr>
          <p:spPr>
            <a:xfrm>
              <a:off x="4311117" y="3753456"/>
              <a:ext cx="788999" cy="276999"/>
            </a:xfrm>
            <a:prstGeom prst="rect">
              <a:avLst/>
            </a:prstGeom>
            <a:noFill/>
          </p:spPr>
          <p:txBody>
            <a:bodyPr wrap="none" rtlCol="0">
              <a:spAutoFit/>
            </a:bodyPr>
            <a:lstStyle/>
            <a:p>
              <a:pPr algn="ctr"/>
              <a:r>
                <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rPr>
                <a:t>Semantic</a:t>
              </a:r>
              <a:endParaRPr kumimoji="1" lang="ko-KR" altLang="en-US" sz="12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5" name="모서리가 둥근 직사각형 14">
              <a:extLst>
                <a:ext uri="{FF2B5EF4-FFF2-40B4-BE49-F238E27FC236}">
                  <a16:creationId xmlns:a16="http://schemas.microsoft.com/office/drawing/2014/main" id="{3735C235-BF96-38E9-DEF9-D3E4BE90FD11}"/>
                </a:ext>
              </a:extLst>
            </p:cNvPr>
            <p:cNvSpPr/>
            <p:nvPr/>
          </p:nvSpPr>
          <p:spPr>
            <a:xfrm>
              <a:off x="6235414" y="3063405"/>
              <a:ext cx="1925719" cy="891545"/>
            </a:xfrm>
            <a:prstGeom prst="roundRect">
              <a:avLst/>
            </a:prstGeom>
            <a:gradFill flip="none" rotWithShape="1">
              <a:gsLst>
                <a:gs pos="0">
                  <a:schemeClr val="accent1">
                    <a:lumMod val="5000"/>
                    <a:lumOff val="95000"/>
                  </a:schemeClr>
                </a:gs>
                <a:gs pos="100000">
                  <a:srgbClr val="6380C9"/>
                </a:gs>
                <a:gs pos="0">
                  <a:srgbClr val="7ED3EC"/>
                </a:gs>
                <a:gs pos="100000">
                  <a:srgbClr val="6380C9"/>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1600" dirty="0">
                  <a:solidFill>
                    <a:schemeClr val="tx1">
                      <a:lumMod val="75000"/>
                      <a:lumOff val="25000"/>
                    </a:schemeClr>
                  </a:solidFill>
                  <a:latin typeface="Cambria" panose="02040503050406030204" pitchFamily="18" charset="0"/>
                  <a:ea typeface="BM DoHyeon OTF" panose="020B0600000101010101" pitchFamily="34" charset="-127"/>
                </a:rPr>
                <a:t>Decoder Only</a:t>
              </a:r>
            </a:p>
            <a:p>
              <a:pPr algn="ctr"/>
              <a:r>
                <a:rPr kumimoji="1" lang="en-US" altLang="ko-KR" sz="1600" dirty="0">
                  <a:solidFill>
                    <a:schemeClr val="tx1">
                      <a:lumMod val="75000"/>
                      <a:lumOff val="25000"/>
                    </a:schemeClr>
                  </a:solidFill>
                  <a:latin typeface="Cambria" panose="02040503050406030204" pitchFamily="18" charset="0"/>
                  <a:ea typeface="BM DoHyeon OTF" panose="020B0600000101010101" pitchFamily="34" charset="-127"/>
                </a:rPr>
                <a:t>Transformer</a:t>
              </a:r>
              <a:endParaRPr kumimoji="1" lang="ko-KR" altLang="en-US" sz="16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6" name="오른쪽 화살표[R] 15">
              <a:extLst>
                <a:ext uri="{FF2B5EF4-FFF2-40B4-BE49-F238E27FC236}">
                  <a16:creationId xmlns:a16="http://schemas.microsoft.com/office/drawing/2014/main" id="{C39F818A-5EFE-6408-BBAC-9E19297EECEE}"/>
                </a:ext>
              </a:extLst>
            </p:cNvPr>
            <p:cNvSpPr/>
            <p:nvPr/>
          </p:nvSpPr>
          <p:spPr>
            <a:xfrm>
              <a:off x="5854033" y="3411524"/>
              <a:ext cx="264690" cy="270981"/>
            </a:xfrm>
            <a:prstGeom prst="rightArrow">
              <a:avLst/>
            </a:prstGeom>
            <a:solidFill>
              <a:srgbClr val="81D8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sp>
          <p:nvSpPr>
            <p:cNvPr id="17" name="오른쪽 화살표[R] 16">
              <a:extLst>
                <a:ext uri="{FF2B5EF4-FFF2-40B4-BE49-F238E27FC236}">
                  <a16:creationId xmlns:a16="http://schemas.microsoft.com/office/drawing/2014/main" id="{77B4429E-0194-0B96-1258-6FC5B734B4FE}"/>
                </a:ext>
              </a:extLst>
            </p:cNvPr>
            <p:cNvSpPr/>
            <p:nvPr/>
          </p:nvSpPr>
          <p:spPr>
            <a:xfrm>
              <a:off x="8282591" y="3389622"/>
              <a:ext cx="264690" cy="270981"/>
            </a:xfrm>
            <a:prstGeom prst="rightArrow">
              <a:avLst/>
            </a:prstGeom>
            <a:solidFill>
              <a:srgbClr val="6380C9"/>
            </a:solidFill>
            <a:ln>
              <a:solidFill>
                <a:srgbClr val="6380C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rgbClr val="EC0712"/>
                </a:solidFill>
                <a:latin typeface="Cambria" panose="02040503050406030204" pitchFamily="18" charset="0"/>
                <a:ea typeface="BM DoHyeon OTF" panose="020B0600000101010101" pitchFamily="34" charset="-127"/>
              </a:endParaRPr>
            </a:p>
          </p:txBody>
        </p:sp>
        <p:grpSp>
          <p:nvGrpSpPr>
            <p:cNvPr id="18" name="그룹 17">
              <a:extLst>
                <a:ext uri="{FF2B5EF4-FFF2-40B4-BE49-F238E27FC236}">
                  <a16:creationId xmlns:a16="http://schemas.microsoft.com/office/drawing/2014/main" id="{49157097-002B-87B4-135B-DDC9493CBF65}"/>
                </a:ext>
              </a:extLst>
            </p:cNvPr>
            <p:cNvGrpSpPr/>
            <p:nvPr/>
          </p:nvGrpSpPr>
          <p:grpSpPr>
            <a:xfrm>
              <a:off x="8692137" y="3244934"/>
              <a:ext cx="693187" cy="492112"/>
              <a:chOff x="4003367" y="3513402"/>
              <a:chExt cx="544339" cy="297191"/>
            </a:xfrm>
            <a:solidFill>
              <a:srgbClr val="A7B8E5"/>
            </a:solidFill>
          </p:grpSpPr>
          <p:sp>
            <p:nvSpPr>
              <p:cNvPr id="36" name="모서리가 둥근 직사각형 35">
                <a:extLst>
                  <a:ext uri="{FF2B5EF4-FFF2-40B4-BE49-F238E27FC236}">
                    <a16:creationId xmlns:a16="http://schemas.microsoft.com/office/drawing/2014/main" id="{BDD72745-1CE2-0B5B-52A3-D28839039920}"/>
                  </a:ext>
                </a:extLst>
              </p:cNvPr>
              <p:cNvSpPr/>
              <p:nvPr/>
            </p:nvSpPr>
            <p:spPr>
              <a:xfrm>
                <a:off x="4003367" y="3513402"/>
                <a:ext cx="180024" cy="297190"/>
              </a:xfrm>
              <a:prstGeom prst="roundRect">
                <a:avLst/>
              </a:prstGeom>
              <a:grpFill/>
              <a:ln w="19050">
                <a:solidFill>
                  <a:srgbClr val="6380C9"/>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sp>
            <p:nvSpPr>
              <p:cNvPr id="37" name="모서리가 둥근 직사각형 36">
                <a:extLst>
                  <a:ext uri="{FF2B5EF4-FFF2-40B4-BE49-F238E27FC236}">
                    <a16:creationId xmlns:a16="http://schemas.microsoft.com/office/drawing/2014/main" id="{039C8A69-D97D-485A-7E58-65F2D42D88E7}"/>
                  </a:ext>
                </a:extLst>
              </p:cNvPr>
              <p:cNvSpPr/>
              <p:nvPr/>
            </p:nvSpPr>
            <p:spPr>
              <a:xfrm>
                <a:off x="4187736" y="3513403"/>
                <a:ext cx="180024" cy="297190"/>
              </a:xfrm>
              <a:prstGeom prst="roundRect">
                <a:avLst/>
              </a:prstGeom>
              <a:grpFill/>
              <a:ln w="19050">
                <a:solidFill>
                  <a:srgbClr val="6380C9"/>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sp>
            <p:nvSpPr>
              <p:cNvPr id="38" name="모서리가 둥근 직사각형 37">
                <a:extLst>
                  <a:ext uri="{FF2B5EF4-FFF2-40B4-BE49-F238E27FC236}">
                    <a16:creationId xmlns:a16="http://schemas.microsoft.com/office/drawing/2014/main" id="{9A3BD665-CDAB-12F8-5948-E178565ADA43}"/>
                  </a:ext>
                </a:extLst>
              </p:cNvPr>
              <p:cNvSpPr/>
              <p:nvPr/>
            </p:nvSpPr>
            <p:spPr>
              <a:xfrm>
                <a:off x="4367682" y="3513402"/>
                <a:ext cx="180024" cy="297190"/>
              </a:xfrm>
              <a:prstGeom prst="roundRect">
                <a:avLst/>
              </a:prstGeom>
              <a:grpFill/>
              <a:ln w="19050">
                <a:solidFill>
                  <a:srgbClr val="6380C9"/>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grpSp>
        <p:sp>
          <p:nvSpPr>
            <p:cNvPr id="19" name="TextBox 18">
              <a:extLst>
                <a:ext uri="{FF2B5EF4-FFF2-40B4-BE49-F238E27FC236}">
                  <a16:creationId xmlns:a16="http://schemas.microsoft.com/office/drawing/2014/main" id="{BD655221-3469-222D-16ED-77CD8B2AAD08}"/>
                </a:ext>
              </a:extLst>
            </p:cNvPr>
            <p:cNvSpPr txBox="1"/>
            <p:nvPr/>
          </p:nvSpPr>
          <p:spPr>
            <a:xfrm>
              <a:off x="8615460" y="2858924"/>
              <a:ext cx="889987" cy="307777"/>
            </a:xfrm>
            <a:prstGeom prst="rect">
              <a:avLst/>
            </a:prstGeom>
            <a:noFill/>
          </p:spPr>
          <p:txBody>
            <a:bodyPr wrap="none" rtlCol="0">
              <a:spAutoFit/>
            </a:bodyP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Semantic</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pic>
          <p:nvPicPr>
            <p:cNvPr id="20" name="그림 19" descr="텍스트, 스크린샷, 폰트, 도표이(가) 표시된 사진&#10;&#10;자동 생성된 설명">
              <a:extLst>
                <a:ext uri="{FF2B5EF4-FFF2-40B4-BE49-F238E27FC236}">
                  <a16:creationId xmlns:a16="http://schemas.microsoft.com/office/drawing/2014/main" id="{EC128767-FC29-2041-4E2B-087348E7CCF2}"/>
                </a:ext>
              </a:extLst>
            </p:cNvPr>
            <p:cNvPicPr>
              <a:picLocks noChangeAspect="1"/>
            </p:cNvPicPr>
            <p:nvPr/>
          </p:nvPicPr>
          <p:blipFill rotWithShape="1">
            <a:blip r:embed="rId2">
              <a:extLst>
                <a:ext uri="{28A0092B-C50C-407E-A947-70E740481C1C}">
                  <a14:useLocalDpi xmlns:a14="http://schemas.microsoft.com/office/drawing/2010/main" val="0"/>
                </a:ext>
              </a:extLst>
            </a:blip>
            <a:srcRect l="82679" t="4881" r="14541" b="55513"/>
            <a:stretch/>
          </p:blipFill>
          <p:spPr>
            <a:xfrm>
              <a:off x="9594516" y="2817048"/>
              <a:ext cx="200768" cy="1295175"/>
            </a:xfrm>
            <a:prstGeom prst="rect">
              <a:avLst/>
            </a:prstGeom>
          </p:spPr>
        </p:pic>
        <p:sp>
          <p:nvSpPr>
            <p:cNvPr id="21" name="TextBox 20">
              <a:extLst>
                <a:ext uri="{FF2B5EF4-FFF2-40B4-BE49-F238E27FC236}">
                  <a16:creationId xmlns:a16="http://schemas.microsoft.com/office/drawing/2014/main" id="{129C27A9-DD4C-D69B-5A0D-C3A42E9D4615}"/>
                </a:ext>
              </a:extLst>
            </p:cNvPr>
            <p:cNvSpPr txBox="1"/>
            <p:nvPr/>
          </p:nvSpPr>
          <p:spPr>
            <a:xfrm>
              <a:off x="9751812" y="3118238"/>
              <a:ext cx="1159869" cy="523220"/>
            </a:xfrm>
            <a:prstGeom prst="rect">
              <a:avLst/>
            </a:prstGeom>
            <a:noFill/>
          </p:spPr>
          <p:txBody>
            <a:bodyPr wrap="none" rtlCol="0">
              <a:spAutoFit/>
            </a:bodyPr>
            <a:lstStyle/>
            <a:p>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Code</a:t>
              </a:r>
            </a:p>
            <a:p>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Probabilities</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22" name="오른쪽 화살표[R] 21">
              <a:extLst>
                <a:ext uri="{FF2B5EF4-FFF2-40B4-BE49-F238E27FC236}">
                  <a16:creationId xmlns:a16="http://schemas.microsoft.com/office/drawing/2014/main" id="{F0A02F12-A726-8F21-19CF-6A7C18D7002B}"/>
                </a:ext>
              </a:extLst>
            </p:cNvPr>
            <p:cNvSpPr/>
            <p:nvPr/>
          </p:nvSpPr>
          <p:spPr>
            <a:xfrm>
              <a:off x="6822149" y="5126634"/>
              <a:ext cx="504355" cy="238971"/>
            </a:xfrm>
            <a:prstGeom prst="rightArrow">
              <a:avLst/>
            </a:prstGeom>
            <a:solidFill>
              <a:srgbClr val="6380C9"/>
            </a:solidFill>
            <a:ln>
              <a:solidFill>
                <a:srgbClr val="6380C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sp>
          <p:nvSpPr>
            <p:cNvPr id="25" name="오른쪽 화살표[R] 24">
              <a:extLst>
                <a:ext uri="{FF2B5EF4-FFF2-40B4-BE49-F238E27FC236}">
                  <a16:creationId xmlns:a16="http://schemas.microsoft.com/office/drawing/2014/main" id="{C49BF026-11F1-286A-FBC8-85EB8A59A173}"/>
                </a:ext>
              </a:extLst>
            </p:cNvPr>
            <p:cNvSpPr/>
            <p:nvPr/>
          </p:nvSpPr>
          <p:spPr>
            <a:xfrm>
              <a:off x="8435466" y="5113533"/>
              <a:ext cx="264690" cy="270981"/>
            </a:xfrm>
            <a:prstGeom prst="rightArrow">
              <a:avLst/>
            </a:prstGeom>
            <a:solidFill>
              <a:srgbClr val="6380C9"/>
            </a:solidFill>
            <a:ln>
              <a:solidFill>
                <a:srgbClr val="6380C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grpSp>
          <p:nvGrpSpPr>
            <p:cNvPr id="26" name="그룹 25">
              <a:extLst>
                <a:ext uri="{FF2B5EF4-FFF2-40B4-BE49-F238E27FC236}">
                  <a16:creationId xmlns:a16="http://schemas.microsoft.com/office/drawing/2014/main" id="{BE261AF5-D1FC-C73F-022F-5723A481C3B4}"/>
                </a:ext>
              </a:extLst>
            </p:cNvPr>
            <p:cNvGrpSpPr/>
            <p:nvPr/>
          </p:nvGrpSpPr>
          <p:grpSpPr>
            <a:xfrm>
              <a:off x="8740140" y="4990170"/>
              <a:ext cx="693187" cy="492112"/>
              <a:chOff x="4003367" y="3513402"/>
              <a:chExt cx="544339" cy="297191"/>
            </a:xfrm>
            <a:solidFill>
              <a:srgbClr val="A7B8E5"/>
            </a:solidFill>
          </p:grpSpPr>
          <p:sp>
            <p:nvSpPr>
              <p:cNvPr id="33" name="모서리가 둥근 직사각형 32">
                <a:extLst>
                  <a:ext uri="{FF2B5EF4-FFF2-40B4-BE49-F238E27FC236}">
                    <a16:creationId xmlns:a16="http://schemas.microsoft.com/office/drawing/2014/main" id="{B05C02D1-41F6-CE5A-07AC-854059898BC4}"/>
                  </a:ext>
                </a:extLst>
              </p:cNvPr>
              <p:cNvSpPr/>
              <p:nvPr/>
            </p:nvSpPr>
            <p:spPr>
              <a:xfrm>
                <a:off x="4003367" y="3513402"/>
                <a:ext cx="180024" cy="297190"/>
              </a:xfrm>
              <a:prstGeom prst="roundRect">
                <a:avLst/>
              </a:prstGeom>
              <a:grpFill/>
              <a:ln>
                <a:solidFill>
                  <a:srgbClr val="6380C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sp>
            <p:nvSpPr>
              <p:cNvPr id="34" name="모서리가 둥근 직사각형 33">
                <a:extLst>
                  <a:ext uri="{FF2B5EF4-FFF2-40B4-BE49-F238E27FC236}">
                    <a16:creationId xmlns:a16="http://schemas.microsoft.com/office/drawing/2014/main" id="{59C1A736-6C2B-A475-2DF0-949034BADDF8}"/>
                  </a:ext>
                </a:extLst>
              </p:cNvPr>
              <p:cNvSpPr/>
              <p:nvPr/>
            </p:nvSpPr>
            <p:spPr>
              <a:xfrm>
                <a:off x="4187736" y="3513403"/>
                <a:ext cx="180024" cy="297190"/>
              </a:xfrm>
              <a:prstGeom prst="roundRect">
                <a:avLst/>
              </a:prstGeom>
              <a:grpFill/>
              <a:ln>
                <a:solidFill>
                  <a:srgbClr val="6380C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sp>
            <p:nvSpPr>
              <p:cNvPr id="35" name="모서리가 둥근 직사각형 34">
                <a:extLst>
                  <a:ext uri="{FF2B5EF4-FFF2-40B4-BE49-F238E27FC236}">
                    <a16:creationId xmlns:a16="http://schemas.microsoft.com/office/drawing/2014/main" id="{088BF06F-032D-515E-DA05-ECBE40063FDC}"/>
                  </a:ext>
                </a:extLst>
              </p:cNvPr>
              <p:cNvSpPr/>
              <p:nvPr/>
            </p:nvSpPr>
            <p:spPr>
              <a:xfrm>
                <a:off x="4367682" y="3513402"/>
                <a:ext cx="180024" cy="297190"/>
              </a:xfrm>
              <a:prstGeom prst="roundRect">
                <a:avLst/>
              </a:prstGeom>
              <a:grpFill/>
              <a:ln>
                <a:solidFill>
                  <a:srgbClr val="6380C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grpSp>
        <p:sp>
          <p:nvSpPr>
            <p:cNvPr id="27" name="TextBox 26">
              <a:extLst>
                <a:ext uri="{FF2B5EF4-FFF2-40B4-BE49-F238E27FC236}">
                  <a16:creationId xmlns:a16="http://schemas.microsoft.com/office/drawing/2014/main" id="{49EC79CE-0D88-28CA-F8B9-50D8E19EB34F}"/>
                </a:ext>
              </a:extLst>
            </p:cNvPr>
            <p:cNvSpPr txBox="1"/>
            <p:nvPr/>
          </p:nvSpPr>
          <p:spPr>
            <a:xfrm>
              <a:off x="8658107" y="5548439"/>
              <a:ext cx="889987" cy="307777"/>
            </a:xfrm>
            <a:prstGeom prst="rect">
              <a:avLst/>
            </a:prstGeom>
            <a:noFill/>
          </p:spPr>
          <p:txBody>
            <a:bodyPr wrap="none" rtlCol="0">
              <a:spAutoFit/>
            </a:bodyP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Semantic</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28" name="TextBox 27">
              <a:extLst>
                <a:ext uri="{FF2B5EF4-FFF2-40B4-BE49-F238E27FC236}">
                  <a16:creationId xmlns:a16="http://schemas.microsoft.com/office/drawing/2014/main" id="{2BE2FB65-55E2-63DF-B48A-CAF36C257C9C}"/>
                </a:ext>
              </a:extLst>
            </p:cNvPr>
            <p:cNvSpPr txBox="1"/>
            <p:nvPr/>
          </p:nvSpPr>
          <p:spPr>
            <a:xfrm>
              <a:off x="4448178" y="4895708"/>
              <a:ext cx="1189749" cy="523220"/>
            </a:xfrm>
            <a:prstGeom prst="rect">
              <a:avLst/>
            </a:prstGeom>
            <a:noFill/>
          </p:spPr>
          <p:txBody>
            <a:bodyPr wrap="none" rtlCol="0">
              <a:spAutoFit/>
            </a:bodyP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Separated</a:t>
              </a:r>
            </a:p>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Instrumental</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nvGrpSpPr>
            <p:cNvPr id="63" name="그룹 62">
              <a:extLst>
                <a:ext uri="{FF2B5EF4-FFF2-40B4-BE49-F238E27FC236}">
                  <a16:creationId xmlns:a16="http://schemas.microsoft.com/office/drawing/2014/main" id="{49CDA336-435E-C9AE-4898-DCBD92D590D6}"/>
                </a:ext>
              </a:extLst>
            </p:cNvPr>
            <p:cNvGrpSpPr/>
            <p:nvPr/>
          </p:nvGrpSpPr>
          <p:grpSpPr>
            <a:xfrm>
              <a:off x="8921388" y="3833737"/>
              <a:ext cx="368280" cy="1059742"/>
              <a:chOff x="9600066" y="3123362"/>
              <a:chExt cx="368280" cy="1059742"/>
            </a:xfrm>
            <a:solidFill>
              <a:srgbClr val="A7B8E5"/>
            </a:solidFill>
          </p:grpSpPr>
          <p:sp>
            <p:nvSpPr>
              <p:cNvPr id="29" name="위쪽/아래쪽 화살표[U] 28">
                <a:extLst>
                  <a:ext uri="{FF2B5EF4-FFF2-40B4-BE49-F238E27FC236}">
                    <a16:creationId xmlns:a16="http://schemas.microsoft.com/office/drawing/2014/main" id="{E756C1A1-851B-4112-51DC-AD2BD8F0A81E}"/>
                  </a:ext>
                </a:extLst>
              </p:cNvPr>
              <p:cNvSpPr/>
              <p:nvPr/>
            </p:nvSpPr>
            <p:spPr>
              <a:xfrm>
                <a:off x="9600066" y="3207461"/>
                <a:ext cx="368280" cy="891545"/>
              </a:xfrm>
              <a:prstGeom prst="upDownArrow">
                <a:avLst>
                  <a:gd name="adj1" fmla="val 50000"/>
                  <a:gd name="adj2" fmla="val 55741"/>
                </a:avLst>
              </a:prstGeom>
              <a:grpFill/>
              <a:ln>
                <a:solidFill>
                  <a:srgbClr val="6380C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30" name="TextBox 29">
                <a:extLst>
                  <a:ext uri="{FF2B5EF4-FFF2-40B4-BE49-F238E27FC236}">
                    <a16:creationId xmlns:a16="http://schemas.microsoft.com/office/drawing/2014/main" id="{9D3813B9-7499-6012-8BC4-C0782E9E290B}"/>
                  </a:ext>
                </a:extLst>
              </p:cNvPr>
              <p:cNvSpPr txBox="1"/>
              <p:nvPr/>
            </p:nvSpPr>
            <p:spPr>
              <a:xfrm rot="16200000">
                <a:off x="9261454" y="3522428"/>
                <a:ext cx="1059742" cy="261610"/>
              </a:xfrm>
              <a:prstGeom prst="rect">
                <a:avLst/>
              </a:prstGeom>
              <a:noFill/>
              <a:ln>
                <a:noFill/>
              </a:ln>
            </p:spPr>
            <p:txBody>
              <a:bodyPr wrap="square" rtlCol="0">
                <a:spAutoFit/>
              </a:bodyPr>
              <a:lstStyle/>
              <a:p>
                <a:pPr algn="ctr"/>
                <a:r>
                  <a:rPr kumimoji="1" lang="en-US" altLang="ko-KR" sz="1100" dirty="0">
                    <a:solidFill>
                      <a:schemeClr val="tx1">
                        <a:lumMod val="75000"/>
                        <a:lumOff val="25000"/>
                      </a:schemeClr>
                    </a:solidFill>
                    <a:latin typeface="Cambria" panose="02040503050406030204" pitchFamily="18" charset="0"/>
                    <a:ea typeface="BM DoHyeon OTF" panose="020B0600000101010101" pitchFamily="34" charset="-127"/>
                  </a:rPr>
                  <a:t>Loss</a:t>
                </a:r>
                <a:endParaRPr kumimoji="1" lang="ko-KR" altLang="en-US" sz="11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pic>
          <p:nvPicPr>
            <p:cNvPr id="31" name="그림 30" descr="텍스트, 스크린샷, 폰트, 도표이(가) 표시된 사진&#10;&#10;자동 생성된 설명">
              <a:extLst>
                <a:ext uri="{FF2B5EF4-FFF2-40B4-BE49-F238E27FC236}">
                  <a16:creationId xmlns:a16="http://schemas.microsoft.com/office/drawing/2014/main" id="{AE2D2450-84FD-981C-DC0E-10EB13CEA444}"/>
                </a:ext>
              </a:extLst>
            </p:cNvPr>
            <p:cNvPicPr>
              <a:picLocks noChangeAspect="1"/>
            </p:cNvPicPr>
            <p:nvPr/>
          </p:nvPicPr>
          <p:blipFill rotWithShape="1">
            <a:blip r:embed="rId2">
              <a:extLst>
                <a:ext uri="{28A0092B-C50C-407E-A947-70E740481C1C}">
                  <a14:useLocalDpi xmlns:a14="http://schemas.microsoft.com/office/drawing/2010/main" val="0"/>
                </a:ext>
              </a:extLst>
            </a:blip>
            <a:srcRect l="82679" t="4881" r="14541" b="55513"/>
            <a:stretch/>
          </p:blipFill>
          <p:spPr>
            <a:xfrm>
              <a:off x="9701220" y="4824170"/>
              <a:ext cx="179190" cy="1155973"/>
            </a:xfrm>
            <a:prstGeom prst="rect">
              <a:avLst/>
            </a:prstGeom>
          </p:spPr>
        </p:pic>
        <p:sp>
          <p:nvSpPr>
            <p:cNvPr id="32" name="TextBox 31">
              <a:extLst>
                <a:ext uri="{FF2B5EF4-FFF2-40B4-BE49-F238E27FC236}">
                  <a16:creationId xmlns:a16="http://schemas.microsoft.com/office/drawing/2014/main" id="{279AC22A-45BE-4569-FFA3-243294DCD448}"/>
                </a:ext>
              </a:extLst>
            </p:cNvPr>
            <p:cNvSpPr txBox="1"/>
            <p:nvPr/>
          </p:nvSpPr>
          <p:spPr>
            <a:xfrm>
              <a:off x="9947902" y="5091228"/>
              <a:ext cx="674352" cy="523220"/>
            </a:xfrm>
            <a:prstGeom prst="rect">
              <a:avLst/>
            </a:prstGeom>
            <a:noFill/>
          </p:spPr>
          <p:txBody>
            <a:bodyPr wrap="none" rtlCol="0">
              <a:spAutoFit/>
            </a:bodyPr>
            <a:lstStyle/>
            <a:p>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Target</a:t>
              </a:r>
            </a:p>
            <a:p>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Codes</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42" name="오른쪽 화살표[R] 41">
              <a:extLst>
                <a:ext uri="{FF2B5EF4-FFF2-40B4-BE49-F238E27FC236}">
                  <a16:creationId xmlns:a16="http://schemas.microsoft.com/office/drawing/2014/main" id="{B22A1B59-77E0-12BF-67C5-9DD5333E2B5B}"/>
                </a:ext>
              </a:extLst>
            </p:cNvPr>
            <p:cNvSpPr/>
            <p:nvPr/>
          </p:nvSpPr>
          <p:spPr>
            <a:xfrm>
              <a:off x="2293767" y="3980481"/>
              <a:ext cx="504355" cy="238971"/>
            </a:xfrm>
            <a:prstGeom prst="rightArrow">
              <a:avLst/>
            </a:prstGeom>
            <a:solidFill>
              <a:srgbClr val="7ED3EC"/>
            </a:solidFill>
            <a:ln>
              <a:solidFill>
                <a:srgbClr val="81D8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latin typeface="Cambria" panose="02040503050406030204" pitchFamily="18" charset="0"/>
                <a:ea typeface="BM DoHyeon OTF" panose="020B0600000101010101" pitchFamily="34" charset="-127"/>
              </a:endParaRPr>
            </a:p>
          </p:txBody>
        </p:sp>
        <p:grpSp>
          <p:nvGrpSpPr>
            <p:cNvPr id="45" name="그룹 44">
              <a:extLst>
                <a:ext uri="{FF2B5EF4-FFF2-40B4-BE49-F238E27FC236}">
                  <a16:creationId xmlns:a16="http://schemas.microsoft.com/office/drawing/2014/main" id="{E1F9C994-2E2D-1AFA-58CB-6529C36CB822}"/>
                </a:ext>
              </a:extLst>
            </p:cNvPr>
            <p:cNvGrpSpPr/>
            <p:nvPr/>
          </p:nvGrpSpPr>
          <p:grpSpPr>
            <a:xfrm>
              <a:off x="2818398" y="3740346"/>
              <a:ext cx="1064980" cy="733413"/>
              <a:chOff x="2851649" y="1847092"/>
              <a:chExt cx="1064980" cy="733413"/>
            </a:xfrm>
            <a:solidFill>
              <a:srgbClr val="C9EAF7"/>
            </a:solidFill>
          </p:grpSpPr>
          <p:sp>
            <p:nvSpPr>
              <p:cNvPr id="46" name="사다리꼴[T] 45">
                <a:extLst>
                  <a:ext uri="{FF2B5EF4-FFF2-40B4-BE49-F238E27FC236}">
                    <a16:creationId xmlns:a16="http://schemas.microsoft.com/office/drawing/2014/main" id="{6D9AC4B4-5DFF-9E4F-D099-7221C9C55201}"/>
                  </a:ext>
                </a:extLst>
              </p:cNvPr>
              <p:cNvSpPr/>
              <p:nvPr/>
            </p:nvSpPr>
            <p:spPr>
              <a:xfrm rot="5400000">
                <a:off x="3034464" y="1755295"/>
                <a:ext cx="733413" cy="917008"/>
              </a:xfrm>
              <a:prstGeom prst="trapezoid">
                <a:avLst>
                  <a:gd name="adj" fmla="val 18561"/>
                </a:avLst>
              </a:prstGeom>
              <a:grpFill/>
              <a:ln w="28575">
                <a:solidFill>
                  <a:srgbClr val="7ED3E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47" name="TextBox 46">
                <a:extLst>
                  <a:ext uri="{FF2B5EF4-FFF2-40B4-BE49-F238E27FC236}">
                    <a16:creationId xmlns:a16="http://schemas.microsoft.com/office/drawing/2014/main" id="{F4723480-1F97-A976-5526-366BE1F88860}"/>
                  </a:ext>
                </a:extLst>
              </p:cNvPr>
              <p:cNvSpPr txBox="1"/>
              <p:nvPr/>
            </p:nvSpPr>
            <p:spPr>
              <a:xfrm>
                <a:off x="2851649" y="2098611"/>
                <a:ext cx="1064980" cy="276999"/>
              </a:xfrm>
              <a:prstGeom prst="rect">
                <a:avLst/>
              </a:prstGeom>
              <a:noFill/>
              <a:ln>
                <a:noFill/>
              </a:ln>
            </p:spPr>
            <p:txBody>
              <a:bodyPr wrap="square" rtlCol="0">
                <a:spAutoFit/>
              </a:bodyPr>
              <a:lstStyle/>
              <a:p>
                <a:pPr algn="ctr"/>
                <a:r>
                  <a:rPr kumimoji="1" lang="en-US" altLang="ko-KR" sz="1200" dirty="0" err="1">
                    <a:solidFill>
                      <a:schemeClr val="tx1">
                        <a:lumMod val="75000"/>
                        <a:lumOff val="25000"/>
                      </a:schemeClr>
                    </a:solidFill>
                    <a:latin typeface="Cambria" panose="02040503050406030204" pitchFamily="18" charset="0"/>
                    <a:ea typeface="BM DoHyeon OTF" panose="020B0600000101010101" pitchFamily="34" charset="-127"/>
                  </a:rPr>
                  <a:t>Encodec</a:t>
                </a:r>
                <a:endPar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grpSp>
          <p:nvGrpSpPr>
            <p:cNvPr id="48" name="그룹 47">
              <a:extLst>
                <a:ext uri="{FF2B5EF4-FFF2-40B4-BE49-F238E27FC236}">
                  <a16:creationId xmlns:a16="http://schemas.microsoft.com/office/drawing/2014/main" id="{E54DB608-6124-766D-4AEF-1C7508F299C7}"/>
                </a:ext>
              </a:extLst>
            </p:cNvPr>
            <p:cNvGrpSpPr/>
            <p:nvPr/>
          </p:nvGrpSpPr>
          <p:grpSpPr>
            <a:xfrm>
              <a:off x="5058506" y="3276849"/>
              <a:ext cx="693187" cy="492112"/>
              <a:chOff x="4003367" y="3513402"/>
              <a:chExt cx="544339" cy="297191"/>
            </a:xfrm>
            <a:solidFill>
              <a:srgbClr val="7ED3EC"/>
            </a:solidFill>
          </p:grpSpPr>
          <p:sp>
            <p:nvSpPr>
              <p:cNvPr id="49" name="모서리가 둥근 직사각형 48">
                <a:extLst>
                  <a:ext uri="{FF2B5EF4-FFF2-40B4-BE49-F238E27FC236}">
                    <a16:creationId xmlns:a16="http://schemas.microsoft.com/office/drawing/2014/main" id="{693E6A01-808D-D0FE-2C2C-D10AC7CA8EE7}"/>
                  </a:ext>
                </a:extLst>
              </p:cNvPr>
              <p:cNvSpPr/>
              <p:nvPr/>
            </p:nvSpPr>
            <p:spPr>
              <a:xfrm>
                <a:off x="4003367" y="3513402"/>
                <a:ext cx="180024" cy="297190"/>
              </a:xfrm>
              <a:prstGeom prst="roundRect">
                <a:avLst/>
              </a:prstGeom>
              <a:grp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accent1">
                      <a:lumMod val="75000"/>
                    </a:schemeClr>
                  </a:solidFill>
                  <a:latin typeface="Cambria" panose="02040503050406030204" pitchFamily="18" charset="0"/>
                  <a:ea typeface="BM DoHyeon OTF" panose="020B0600000101010101" pitchFamily="34" charset="-127"/>
                </a:endParaRPr>
              </a:p>
            </p:txBody>
          </p:sp>
          <p:sp>
            <p:nvSpPr>
              <p:cNvPr id="50" name="모서리가 둥근 직사각형 49">
                <a:extLst>
                  <a:ext uri="{FF2B5EF4-FFF2-40B4-BE49-F238E27FC236}">
                    <a16:creationId xmlns:a16="http://schemas.microsoft.com/office/drawing/2014/main" id="{AC9F9689-75AE-0A0A-2BC8-C0B0789A25B0}"/>
                  </a:ext>
                </a:extLst>
              </p:cNvPr>
              <p:cNvSpPr/>
              <p:nvPr/>
            </p:nvSpPr>
            <p:spPr>
              <a:xfrm>
                <a:off x="4187736" y="3513403"/>
                <a:ext cx="180024" cy="297190"/>
              </a:xfrm>
              <a:prstGeom prst="roundRect">
                <a:avLst/>
              </a:prstGeom>
              <a:grp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accent1">
                      <a:lumMod val="60000"/>
                      <a:lumOff val="40000"/>
                    </a:schemeClr>
                  </a:solidFill>
                  <a:latin typeface="Cambria" panose="02040503050406030204" pitchFamily="18" charset="0"/>
                  <a:ea typeface="BM DoHyeon OTF" panose="020B0600000101010101" pitchFamily="34" charset="-127"/>
                </a:endParaRPr>
              </a:p>
            </p:txBody>
          </p:sp>
          <p:sp>
            <p:nvSpPr>
              <p:cNvPr id="51" name="모서리가 둥근 직사각형 50">
                <a:extLst>
                  <a:ext uri="{FF2B5EF4-FFF2-40B4-BE49-F238E27FC236}">
                    <a16:creationId xmlns:a16="http://schemas.microsoft.com/office/drawing/2014/main" id="{C8D7C064-637C-1862-19A5-6E6F2146EEDD}"/>
                  </a:ext>
                </a:extLst>
              </p:cNvPr>
              <p:cNvSpPr/>
              <p:nvPr/>
            </p:nvSpPr>
            <p:spPr>
              <a:xfrm>
                <a:off x="4367682" y="3513402"/>
                <a:ext cx="180024" cy="297190"/>
              </a:xfrm>
              <a:prstGeom prst="roundRect">
                <a:avLst/>
              </a:prstGeom>
              <a:grp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accent1">
                      <a:lumMod val="60000"/>
                      <a:lumOff val="40000"/>
                    </a:schemeClr>
                  </a:solidFill>
                  <a:latin typeface="Cambria" panose="02040503050406030204" pitchFamily="18" charset="0"/>
                  <a:ea typeface="BM DoHyeon OTF" panose="020B0600000101010101" pitchFamily="34" charset="-127"/>
                </a:endParaRPr>
              </a:p>
            </p:txBody>
          </p:sp>
        </p:grpSp>
        <p:pic>
          <p:nvPicPr>
            <p:cNvPr id="53" name="그래픽 52" descr="음성 단색으로 채워진">
              <a:extLst>
                <a:ext uri="{FF2B5EF4-FFF2-40B4-BE49-F238E27FC236}">
                  <a16:creationId xmlns:a16="http://schemas.microsoft.com/office/drawing/2014/main" id="{725954DD-3FE8-C2D4-D896-D9AEDAB5228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62676" y="2971800"/>
              <a:ext cx="914400" cy="914400"/>
            </a:xfrm>
            <a:prstGeom prst="rect">
              <a:avLst/>
            </a:prstGeom>
          </p:spPr>
        </p:pic>
        <p:cxnSp>
          <p:nvCxnSpPr>
            <p:cNvPr id="55" name="구부러진 연결선[U] 54">
              <a:extLst>
                <a:ext uri="{FF2B5EF4-FFF2-40B4-BE49-F238E27FC236}">
                  <a16:creationId xmlns:a16="http://schemas.microsoft.com/office/drawing/2014/main" id="{CAA59907-53FB-3409-BF99-C58CA9DBCA3C}"/>
                </a:ext>
              </a:extLst>
            </p:cNvPr>
            <p:cNvCxnSpPr>
              <a:cxnSpLocks/>
            </p:cNvCxnSpPr>
            <p:nvPr/>
          </p:nvCxnSpPr>
          <p:spPr>
            <a:xfrm>
              <a:off x="3891662" y="2874248"/>
              <a:ext cx="817534" cy="347360"/>
            </a:xfrm>
            <a:prstGeom prst="curvedConnector2">
              <a:avLst/>
            </a:prstGeom>
            <a:ln w="57150">
              <a:solidFill>
                <a:srgbClr val="81D8F0"/>
              </a:solidFill>
              <a:tailEnd type="triangle"/>
            </a:ln>
          </p:spPr>
          <p:style>
            <a:lnRef idx="1">
              <a:schemeClr val="accent1"/>
            </a:lnRef>
            <a:fillRef idx="0">
              <a:schemeClr val="accent1"/>
            </a:fillRef>
            <a:effectRef idx="0">
              <a:schemeClr val="accent1"/>
            </a:effectRef>
            <a:fontRef idx="minor">
              <a:schemeClr val="tx1"/>
            </a:fontRef>
          </p:style>
        </p:cxnSp>
        <p:cxnSp>
          <p:nvCxnSpPr>
            <p:cNvPr id="58" name="구부러진 연결선[U] 57">
              <a:extLst>
                <a:ext uri="{FF2B5EF4-FFF2-40B4-BE49-F238E27FC236}">
                  <a16:creationId xmlns:a16="http://schemas.microsoft.com/office/drawing/2014/main" id="{030E8416-579A-0154-5FA1-E83FEBB6EA89}"/>
                </a:ext>
              </a:extLst>
            </p:cNvPr>
            <p:cNvCxnSpPr>
              <a:cxnSpLocks/>
            </p:cNvCxnSpPr>
            <p:nvPr/>
          </p:nvCxnSpPr>
          <p:spPr>
            <a:xfrm flipV="1">
              <a:off x="3885185" y="3855245"/>
              <a:ext cx="1435515" cy="343282"/>
            </a:xfrm>
            <a:prstGeom prst="curvedConnector2">
              <a:avLst/>
            </a:prstGeom>
            <a:ln w="57150">
              <a:solidFill>
                <a:srgbClr val="81D8F0"/>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3979FA75-8CEA-BD59-24F0-D26B30C692EE}"/>
                </a:ext>
              </a:extLst>
            </p:cNvPr>
            <p:cNvSpPr txBox="1"/>
            <p:nvPr/>
          </p:nvSpPr>
          <p:spPr>
            <a:xfrm>
              <a:off x="5240459" y="3737098"/>
              <a:ext cx="741293" cy="461665"/>
            </a:xfrm>
            <a:prstGeom prst="rect">
              <a:avLst/>
            </a:prstGeom>
            <a:noFill/>
          </p:spPr>
          <p:txBody>
            <a:bodyPr wrap="none" rtlCol="0">
              <a:spAutoFit/>
            </a:bodyPr>
            <a:lstStyle/>
            <a:p>
              <a:pPr algn="ctr"/>
              <a:r>
                <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rPr>
                <a:t>Coarse</a:t>
              </a:r>
            </a:p>
            <a:p>
              <a:pPr algn="ctr"/>
              <a:r>
                <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rPr>
                <a:t>Acoustic</a:t>
              </a:r>
              <a:endParaRPr kumimoji="1" lang="ko-KR" altLang="en-US" sz="1200" dirty="0">
                <a:solidFill>
                  <a:schemeClr val="tx1">
                    <a:lumMod val="75000"/>
                    <a:lumOff val="25000"/>
                  </a:schemeClr>
                </a:solidFill>
                <a:latin typeface="Cambria" panose="02040503050406030204" pitchFamily="18" charset="0"/>
                <a:ea typeface="BM DoHyeon OTF" panose="020B0600000101010101" pitchFamily="34" charset="-127"/>
              </a:endParaRPr>
            </a:p>
          </p:txBody>
        </p:sp>
        <p:pic>
          <p:nvPicPr>
            <p:cNvPr id="62" name="그래픽 61" descr="음성 단색으로 채워진">
              <a:extLst>
                <a:ext uri="{FF2B5EF4-FFF2-40B4-BE49-F238E27FC236}">
                  <a16:creationId xmlns:a16="http://schemas.microsoft.com/office/drawing/2014/main" id="{0D2A93DA-74F3-5ED4-51CA-A1DC0674EA3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749812" y="4779025"/>
              <a:ext cx="914400" cy="914400"/>
            </a:xfrm>
            <a:prstGeom prst="rect">
              <a:avLst/>
            </a:prstGeom>
          </p:spPr>
        </p:pic>
        <p:grpSp>
          <p:nvGrpSpPr>
            <p:cNvPr id="1025" name="그룹 1024">
              <a:extLst>
                <a:ext uri="{FF2B5EF4-FFF2-40B4-BE49-F238E27FC236}">
                  <a16:creationId xmlns:a16="http://schemas.microsoft.com/office/drawing/2014/main" id="{D0B6FBD1-2205-4B69-E7A9-84F84926F451}"/>
                </a:ext>
              </a:extLst>
            </p:cNvPr>
            <p:cNvGrpSpPr/>
            <p:nvPr/>
          </p:nvGrpSpPr>
          <p:grpSpPr>
            <a:xfrm>
              <a:off x="7350494" y="4888440"/>
              <a:ext cx="1064980" cy="733413"/>
              <a:chOff x="2851649" y="1847092"/>
              <a:chExt cx="1064980" cy="733413"/>
            </a:xfrm>
            <a:solidFill>
              <a:srgbClr val="A7B8E5"/>
            </a:solidFill>
          </p:grpSpPr>
          <p:sp>
            <p:nvSpPr>
              <p:cNvPr id="1027" name="사다리꼴[T] 1026">
                <a:extLst>
                  <a:ext uri="{FF2B5EF4-FFF2-40B4-BE49-F238E27FC236}">
                    <a16:creationId xmlns:a16="http://schemas.microsoft.com/office/drawing/2014/main" id="{97A1D1F6-462E-D9D9-8DF7-A85B008B2120}"/>
                  </a:ext>
                </a:extLst>
              </p:cNvPr>
              <p:cNvSpPr/>
              <p:nvPr/>
            </p:nvSpPr>
            <p:spPr>
              <a:xfrm rot="5400000">
                <a:off x="3034464" y="1755295"/>
                <a:ext cx="733413" cy="917008"/>
              </a:xfrm>
              <a:prstGeom prst="trapezoid">
                <a:avLst>
                  <a:gd name="adj" fmla="val 18561"/>
                </a:avLst>
              </a:prstGeom>
              <a:grpFill/>
              <a:ln w="28575">
                <a:solidFill>
                  <a:srgbClr val="6380C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28" name="TextBox 1027">
                <a:extLst>
                  <a:ext uri="{FF2B5EF4-FFF2-40B4-BE49-F238E27FC236}">
                    <a16:creationId xmlns:a16="http://schemas.microsoft.com/office/drawing/2014/main" id="{B1DE0BE6-43AC-E4FD-78F2-39D121B466C6}"/>
                  </a:ext>
                </a:extLst>
              </p:cNvPr>
              <p:cNvSpPr txBox="1"/>
              <p:nvPr/>
            </p:nvSpPr>
            <p:spPr>
              <a:xfrm>
                <a:off x="2851649" y="2012883"/>
                <a:ext cx="1064980" cy="461665"/>
              </a:xfrm>
              <a:prstGeom prst="rect">
                <a:avLst/>
              </a:prstGeom>
              <a:noFill/>
              <a:ln>
                <a:noFill/>
              </a:ln>
            </p:spPr>
            <p:txBody>
              <a:bodyPr wrap="square" rtlCol="0">
                <a:spAutoFit/>
              </a:bodyPr>
              <a:lstStyle/>
              <a:p>
                <a:pPr algn="ctr"/>
                <a:r>
                  <a:rPr kumimoji="1" lang="en-US" altLang="ko-KR" sz="1200" dirty="0" err="1">
                    <a:solidFill>
                      <a:schemeClr val="tx1">
                        <a:lumMod val="75000"/>
                        <a:lumOff val="25000"/>
                      </a:schemeClr>
                    </a:solidFill>
                    <a:latin typeface="Cambria" panose="02040503050406030204" pitchFamily="18" charset="0"/>
                    <a:ea typeface="BM DoHyeon OTF" panose="020B0600000101010101" pitchFamily="34" charset="-127"/>
                  </a:rPr>
                  <a:t>Mert</a:t>
                </a:r>
                <a:r>
                  <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rPr>
                  <a:t> with</a:t>
                </a:r>
              </a:p>
              <a:p>
                <a:pPr algn="ctr"/>
                <a:r>
                  <a:rPr kumimoji="1" lang="en-US" altLang="ko-KR" sz="1200" dirty="0" err="1">
                    <a:solidFill>
                      <a:schemeClr val="tx1">
                        <a:lumMod val="75000"/>
                        <a:lumOff val="25000"/>
                      </a:schemeClr>
                    </a:solidFill>
                    <a:latin typeface="Cambria" panose="02040503050406030204" pitchFamily="18" charset="0"/>
                    <a:ea typeface="BM DoHyeon OTF" panose="020B0600000101010101" pitchFamily="34" charset="-127"/>
                  </a:rPr>
                  <a:t>Kmeans</a:t>
                </a:r>
                <a:endPar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grpSp>
      <p:sp>
        <p:nvSpPr>
          <p:cNvPr id="1029" name="Text Placeholder 2">
            <a:extLst>
              <a:ext uri="{FF2B5EF4-FFF2-40B4-BE49-F238E27FC236}">
                <a16:creationId xmlns:a16="http://schemas.microsoft.com/office/drawing/2014/main" id="{15711BEB-9499-B571-E079-61048BA55A78}"/>
              </a:ext>
            </a:extLst>
          </p:cNvPr>
          <p:cNvSpPr>
            <a:spLocks noGrp="1"/>
          </p:cNvSpPr>
          <p:nvPr>
            <p:ph type="body" sz="quarter" idx="15"/>
          </p:nvPr>
        </p:nvSpPr>
        <p:spPr>
          <a:xfrm>
            <a:off x="578" y="754735"/>
            <a:ext cx="12193200" cy="540000"/>
          </a:xfrm>
          <a:solidFill>
            <a:srgbClr val="0D387B"/>
          </a:solidFill>
        </p:spPr>
        <p:txBody>
          <a:bodyPr>
            <a:normAutofit/>
          </a:bodyPr>
          <a:lstStyle/>
          <a:p>
            <a:r>
              <a:rPr lang="en-US" altLang="ko-KR" dirty="0">
                <a:latin typeface="Cambria" panose="02040503050406030204" pitchFamily="18" charset="0"/>
                <a:ea typeface="BM DoHyeon OTF" panose="020B0600000101010101" pitchFamily="34" charset="-127"/>
              </a:rPr>
              <a:t>3. Methods</a:t>
            </a:r>
            <a:endParaRPr lang="en-US" dirty="0">
              <a:latin typeface="Cambria" panose="02040503050406030204" pitchFamily="18" charset="0"/>
              <a:ea typeface="BM DoHyeon OTF" panose="020B0600000101010101" pitchFamily="34" charset="-127"/>
            </a:endParaRPr>
          </a:p>
        </p:txBody>
      </p:sp>
      <p:sp>
        <p:nvSpPr>
          <p:cNvPr id="1030" name="TextBox 1029">
            <a:extLst>
              <a:ext uri="{FF2B5EF4-FFF2-40B4-BE49-F238E27FC236}">
                <a16:creationId xmlns:a16="http://schemas.microsoft.com/office/drawing/2014/main" id="{E6106DB4-8795-757B-0F6D-A36653EC4F62}"/>
              </a:ext>
            </a:extLst>
          </p:cNvPr>
          <p:cNvSpPr txBox="1"/>
          <p:nvPr/>
        </p:nvSpPr>
        <p:spPr>
          <a:xfrm>
            <a:off x="318884" y="1440239"/>
            <a:ext cx="11731625" cy="1477328"/>
          </a:xfrm>
          <a:prstGeom prst="rect">
            <a:avLst/>
          </a:prstGeom>
          <a:noFill/>
        </p:spPr>
        <p:txBody>
          <a:bodyPr wrap="square" rtlCol="0">
            <a:spAutoFit/>
          </a:bodyPr>
          <a:lstStyle/>
          <a:p>
            <a:r>
              <a:rPr kumimoji="1" lang="en-US" altLang="ko-KR" sz="3000" dirty="0">
                <a:latin typeface="Cambria" panose="02040503050406030204" pitchFamily="18" charset="0"/>
                <a:ea typeface="BM DoHyeon OTF" panose="020B0600000101010101" pitchFamily="34" charset="-127"/>
                <a:cs typeface="Calibri" panose="020F0502020204030204" pitchFamily="34" charset="0"/>
              </a:rPr>
              <a:t>3.2 Our Semantic Model</a:t>
            </a:r>
          </a:p>
          <a:p>
            <a:endParaRPr lang="en" altLang="ko-KR" sz="2000" b="0" i="0" dirty="0">
              <a:effectLst/>
              <a:latin typeface="Cambria" panose="02040503050406030204" pitchFamily="18" charset="0"/>
            </a:endParaRPr>
          </a:p>
          <a:p>
            <a:r>
              <a:rPr lang="en" altLang="ko-KR" sz="2000" b="0" i="0" dirty="0">
                <a:effectLst/>
                <a:latin typeface="Cambria" panose="02040503050406030204" pitchFamily="18" charset="0"/>
              </a:rPr>
              <a:t>Given vocal input, the model predicts instrumental semantic tokens. Our decoder-only transformer utilizes vocal semantic tokens and coarse acoustic tokens as conditions to predict instrumental semantic tokens.</a:t>
            </a:r>
            <a:endParaRPr kumimoji="1" lang="ko-KR" altLang="en-US" sz="2000" dirty="0">
              <a:latin typeface="Cambria" panose="02040503050406030204" pitchFamily="18" charset="0"/>
              <a:ea typeface="BM DoHyeon OTF" panose="020B0600000101010101" pitchFamily="34" charset="-127"/>
              <a:cs typeface="Calibri" panose="020F0502020204030204" pitchFamily="34" charset="0"/>
            </a:endParaRPr>
          </a:p>
        </p:txBody>
      </p:sp>
    </p:spTree>
    <p:extLst>
      <p:ext uri="{BB962C8B-B14F-4D97-AF65-F5344CB8AC3E}">
        <p14:creationId xmlns:p14="http://schemas.microsoft.com/office/powerpoint/2010/main" val="3830246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 name="Text Placeholder 2">
            <a:extLst>
              <a:ext uri="{FF2B5EF4-FFF2-40B4-BE49-F238E27FC236}">
                <a16:creationId xmlns:a16="http://schemas.microsoft.com/office/drawing/2014/main" id="{15711BEB-9499-B571-E079-61048BA55A78}"/>
              </a:ext>
            </a:extLst>
          </p:cNvPr>
          <p:cNvSpPr>
            <a:spLocks noGrp="1"/>
          </p:cNvSpPr>
          <p:nvPr>
            <p:ph type="body" sz="quarter" idx="15"/>
          </p:nvPr>
        </p:nvSpPr>
        <p:spPr>
          <a:xfrm>
            <a:off x="578" y="754735"/>
            <a:ext cx="12193200" cy="540000"/>
          </a:xfrm>
          <a:solidFill>
            <a:srgbClr val="0D387B"/>
          </a:solidFill>
        </p:spPr>
        <p:txBody>
          <a:bodyPr>
            <a:normAutofit/>
          </a:bodyPr>
          <a:lstStyle/>
          <a:p>
            <a:r>
              <a:rPr lang="en-US" altLang="ko-KR" dirty="0">
                <a:latin typeface="Cambria" panose="02040503050406030204" pitchFamily="18" charset="0"/>
                <a:ea typeface="BM DoHyeon OTF" panose="020B0600000101010101" pitchFamily="34" charset="-127"/>
              </a:rPr>
              <a:t>3. Methods</a:t>
            </a:r>
            <a:endParaRPr lang="en-US" dirty="0">
              <a:latin typeface="Cambria" panose="02040503050406030204" pitchFamily="18" charset="0"/>
              <a:ea typeface="BM DoHyeon OTF" panose="020B0600000101010101" pitchFamily="34" charset="-127"/>
            </a:endParaRPr>
          </a:p>
        </p:txBody>
      </p:sp>
      <p:sp>
        <p:nvSpPr>
          <p:cNvPr id="1030" name="TextBox 1029">
            <a:extLst>
              <a:ext uri="{FF2B5EF4-FFF2-40B4-BE49-F238E27FC236}">
                <a16:creationId xmlns:a16="http://schemas.microsoft.com/office/drawing/2014/main" id="{E6106DB4-8795-757B-0F6D-A36653EC4F62}"/>
              </a:ext>
            </a:extLst>
          </p:cNvPr>
          <p:cNvSpPr txBox="1"/>
          <p:nvPr/>
        </p:nvSpPr>
        <p:spPr>
          <a:xfrm>
            <a:off x="460375" y="1490625"/>
            <a:ext cx="11630025" cy="2246769"/>
          </a:xfrm>
          <a:prstGeom prst="rect">
            <a:avLst/>
          </a:prstGeom>
          <a:noFill/>
        </p:spPr>
        <p:txBody>
          <a:bodyPr wrap="square" rtlCol="0">
            <a:spAutoFit/>
          </a:bodyPr>
          <a:lstStyle/>
          <a:p>
            <a:r>
              <a:rPr kumimoji="1" lang="en-US" altLang="ko-KR" sz="3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3.3 Inference</a:t>
            </a:r>
          </a:p>
          <a:p>
            <a:endParaRPr kumimoji="1" lang="en-US" altLang="ko-KR" sz="1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endParaRPr>
          </a:p>
          <a:p>
            <a:r>
              <a:rPr lang="en" altLang="ko-KR" sz="2000" b="0" i="0" dirty="0">
                <a:effectLst/>
                <a:latin typeface="Cambria" panose="02040503050406030204" pitchFamily="18" charset="0"/>
              </a:rPr>
              <a:t>During inference, we feed vocals into our semantic model to obtain the predicted instrumental semantic tokens. Simultaneously, we extract clap tokens from the text input, ‘Diverse kinds of instruments and richness.' These two sets of tokens are concatenated and inputted into the acoustic model of open-</a:t>
            </a:r>
            <a:r>
              <a:rPr lang="en" altLang="ko-KR" sz="2000" b="0" i="0" dirty="0" err="1">
                <a:effectLst/>
                <a:latin typeface="Cambria" panose="02040503050406030204" pitchFamily="18" charset="0"/>
              </a:rPr>
              <a:t>musiclm</a:t>
            </a:r>
            <a:r>
              <a:rPr lang="en" altLang="ko-KR" sz="2000" b="0" i="0" dirty="0">
                <a:effectLst/>
                <a:latin typeface="Cambria" panose="02040503050406030204" pitchFamily="18" charset="0"/>
              </a:rPr>
              <a:t>. The resulting acoustic tokens are then decoded using </a:t>
            </a:r>
            <a:r>
              <a:rPr lang="en" altLang="ko-KR" sz="2000" b="0" i="0" dirty="0" err="1">
                <a:effectLst/>
                <a:latin typeface="Cambria" panose="02040503050406030204" pitchFamily="18" charset="0"/>
              </a:rPr>
              <a:t>Encodec</a:t>
            </a:r>
            <a:r>
              <a:rPr lang="en" altLang="ko-KR" sz="2000" b="0" i="0" dirty="0">
                <a:effectLst/>
                <a:latin typeface="Cambria" panose="02040503050406030204" pitchFamily="18" charset="0"/>
              </a:rPr>
              <a:t> to produce the final waveforms of the generated instrumental sound.</a:t>
            </a:r>
            <a:endParaRPr kumimoji="1" lang="ko-KR" altLang="en-US" sz="2000" dirty="0">
              <a:latin typeface="Cambria" panose="02040503050406030204" pitchFamily="18" charset="0"/>
              <a:ea typeface="BM DoHyeon OTF" panose="020B0600000101010101" pitchFamily="34" charset="-127"/>
              <a:cs typeface="Calibri" panose="020F0502020204030204" pitchFamily="34" charset="0"/>
            </a:endParaRPr>
          </a:p>
        </p:txBody>
      </p:sp>
      <p:grpSp>
        <p:nvGrpSpPr>
          <p:cNvPr id="1083" name="그룹 1082">
            <a:extLst>
              <a:ext uri="{FF2B5EF4-FFF2-40B4-BE49-F238E27FC236}">
                <a16:creationId xmlns:a16="http://schemas.microsoft.com/office/drawing/2014/main" id="{04F98C63-D55C-D738-E8F9-3F5A1302589E}"/>
              </a:ext>
            </a:extLst>
          </p:cNvPr>
          <p:cNvGrpSpPr/>
          <p:nvPr/>
        </p:nvGrpSpPr>
        <p:grpSpPr>
          <a:xfrm>
            <a:off x="460375" y="3933284"/>
            <a:ext cx="11194576" cy="2348653"/>
            <a:chOff x="460375" y="2782620"/>
            <a:chExt cx="11194576" cy="2348653"/>
          </a:xfrm>
        </p:grpSpPr>
        <p:sp>
          <p:nvSpPr>
            <p:cNvPr id="8" name="오른쪽 화살표[R] 7">
              <a:extLst>
                <a:ext uri="{FF2B5EF4-FFF2-40B4-BE49-F238E27FC236}">
                  <a16:creationId xmlns:a16="http://schemas.microsoft.com/office/drawing/2014/main" id="{EA648194-6B17-35B9-2283-C3069F44AAD3}"/>
                </a:ext>
              </a:extLst>
            </p:cNvPr>
            <p:cNvSpPr/>
            <p:nvPr/>
          </p:nvSpPr>
          <p:spPr>
            <a:xfrm>
              <a:off x="2370782" y="3429000"/>
              <a:ext cx="359633" cy="252954"/>
            </a:xfrm>
            <a:prstGeom prst="rightArrow">
              <a:avLst/>
            </a:prstGeom>
            <a:solidFill>
              <a:srgbClr val="81D8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3" name="TextBox 12">
              <a:extLst>
                <a:ext uri="{FF2B5EF4-FFF2-40B4-BE49-F238E27FC236}">
                  <a16:creationId xmlns:a16="http://schemas.microsoft.com/office/drawing/2014/main" id="{FE47CA8A-CB71-FCF6-7D3E-96CB4E4E3286}"/>
                </a:ext>
              </a:extLst>
            </p:cNvPr>
            <p:cNvSpPr txBox="1"/>
            <p:nvPr/>
          </p:nvSpPr>
          <p:spPr>
            <a:xfrm>
              <a:off x="1228799" y="2782620"/>
              <a:ext cx="955839" cy="523220"/>
            </a:xfrm>
            <a:prstGeom prst="rect">
              <a:avLst/>
            </a:prstGeom>
            <a:noFill/>
          </p:spPr>
          <p:txBody>
            <a:bodyPr wrap="none" rtlCol="0">
              <a:spAutoFit/>
            </a:bodyP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Separated</a:t>
              </a:r>
            </a:p>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Vocals</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5" name="모서리가 둥근 직사각형 14">
              <a:extLst>
                <a:ext uri="{FF2B5EF4-FFF2-40B4-BE49-F238E27FC236}">
                  <a16:creationId xmlns:a16="http://schemas.microsoft.com/office/drawing/2014/main" id="{3735C235-BF96-38E9-DEF9-D3E4BE90FD11}"/>
                </a:ext>
              </a:extLst>
            </p:cNvPr>
            <p:cNvSpPr/>
            <p:nvPr/>
          </p:nvSpPr>
          <p:spPr>
            <a:xfrm>
              <a:off x="2918754" y="3164944"/>
              <a:ext cx="1607060" cy="691828"/>
            </a:xfrm>
            <a:prstGeom prst="roundRect">
              <a:avLst/>
            </a:prstGeom>
            <a:gradFill>
              <a:gsLst>
                <a:gs pos="0">
                  <a:schemeClr val="accent1">
                    <a:lumMod val="5000"/>
                    <a:lumOff val="95000"/>
                  </a:schemeClr>
                </a:gs>
                <a:gs pos="100000">
                  <a:srgbClr val="6380C9"/>
                </a:gs>
                <a:gs pos="0">
                  <a:srgbClr val="7ED3EC"/>
                </a:gs>
                <a:gs pos="100000">
                  <a:srgbClr val="6380C9"/>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Our semantic model</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nvGrpSpPr>
            <p:cNvPr id="18" name="그룹 17">
              <a:extLst>
                <a:ext uri="{FF2B5EF4-FFF2-40B4-BE49-F238E27FC236}">
                  <a16:creationId xmlns:a16="http://schemas.microsoft.com/office/drawing/2014/main" id="{49157097-002B-87B4-135B-DDC9493CBF65}"/>
                </a:ext>
              </a:extLst>
            </p:cNvPr>
            <p:cNvGrpSpPr/>
            <p:nvPr/>
          </p:nvGrpSpPr>
          <p:grpSpPr>
            <a:xfrm>
              <a:off x="5020721" y="3735766"/>
              <a:ext cx="693187" cy="492112"/>
              <a:chOff x="4003367" y="3513402"/>
              <a:chExt cx="544339" cy="297191"/>
            </a:xfrm>
            <a:solidFill>
              <a:srgbClr val="71B699"/>
            </a:solidFill>
          </p:grpSpPr>
          <p:sp>
            <p:nvSpPr>
              <p:cNvPr id="36" name="모서리가 둥근 직사각형 35">
                <a:extLst>
                  <a:ext uri="{FF2B5EF4-FFF2-40B4-BE49-F238E27FC236}">
                    <a16:creationId xmlns:a16="http://schemas.microsoft.com/office/drawing/2014/main" id="{BDD72745-1CE2-0B5B-52A3-D28839039920}"/>
                  </a:ext>
                </a:extLst>
              </p:cNvPr>
              <p:cNvSpPr/>
              <p:nvPr/>
            </p:nvSpPr>
            <p:spPr>
              <a:xfrm>
                <a:off x="4003367" y="3513402"/>
                <a:ext cx="180024" cy="297190"/>
              </a:xfrm>
              <a:prstGeom prst="roundRect">
                <a:avLst/>
              </a:prstGeom>
              <a:grpFill/>
              <a:ln w="19050">
                <a:solidFill>
                  <a:srgbClr val="59927A"/>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37" name="모서리가 둥근 직사각형 36">
                <a:extLst>
                  <a:ext uri="{FF2B5EF4-FFF2-40B4-BE49-F238E27FC236}">
                    <a16:creationId xmlns:a16="http://schemas.microsoft.com/office/drawing/2014/main" id="{039C8A69-D97D-485A-7E58-65F2D42D88E7}"/>
                  </a:ext>
                </a:extLst>
              </p:cNvPr>
              <p:cNvSpPr/>
              <p:nvPr/>
            </p:nvSpPr>
            <p:spPr>
              <a:xfrm>
                <a:off x="4187736" y="3513403"/>
                <a:ext cx="180024" cy="297190"/>
              </a:xfrm>
              <a:prstGeom prst="roundRect">
                <a:avLst/>
              </a:prstGeom>
              <a:grpFill/>
              <a:ln w="19050">
                <a:solidFill>
                  <a:srgbClr val="59927A"/>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38" name="모서리가 둥근 직사각형 37">
                <a:extLst>
                  <a:ext uri="{FF2B5EF4-FFF2-40B4-BE49-F238E27FC236}">
                    <a16:creationId xmlns:a16="http://schemas.microsoft.com/office/drawing/2014/main" id="{9A3BD665-CDAB-12F8-5948-E178565ADA43}"/>
                  </a:ext>
                </a:extLst>
              </p:cNvPr>
              <p:cNvSpPr/>
              <p:nvPr/>
            </p:nvSpPr>
            <p:spPr>
              <a:xfrm>
                <a:off x="4367682" y="3513402"/>
                <a:ext cx="180024" cy="297190"/>
              </a:xfrm>
              <a:prstGeom prst="roundRect">
                <a:avLst/>
              </a:prstGeom>
              <a:grpFill/>
              <a:ln w="19050">
                <a:solidFill>
                  <a:srgbClr val="59927A"/>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pic>
          <p:nvPicPr>
            <p:cNvPr id="53" name="그래픽 52" descr="음성 단색으로 채워진">
              <a:extLst>
                <a:ext uri="{FF2B5EF4-FFF2-40B4-BE49-F238E27FC236}">
                  <a16:creationId xmlns:a16="http://schemas.microsoft.com/office/drawing/2014/main" id="{725954DD-3FE8-C2D4-D896-D9AEDAB5228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25809" y="3164944"/>
              <a:ext cx="914400" cy="914400"/>
            </a:xfrm>
            <a:prstGeom prst="rect">
              <a:avLst/>
            </a:prstGeom>
          </p:spPr>
        </p:pic>
        <p:sp>
          <p:nvSpPr>
            <p:cNvPr id="1058" name="TextBox 1057">
              <a:extLst>
                <a:ext uri="{FF2B5EF4-FFF2-40B4-BE49-F238E27FC236}">
                  <a16:creationId xmlns:a16="http://schemas.microsoft.com/office/drawing/2014/main" id="{BEFF86B7-EC66-4B21-63B8-AB7662C5907C}"/>
                </a:ext>
              </a:extLst>
            </p:cNvPr>
            <p:cNvSpPr txBox="1"/>
            <p:nvPr/>
          </p:nvSpPr>
          <p:spPr>
            <a:xfrm>
              <a:off x="460375" y="4392609"/>
              <a:ext cx="2125903" cy="738664"/>
            </a:xfrm>
            <a:prstGeom prst="rect">
              <a:avLst/>
            </a:prstGeom>
            <a:noFill/>
          </p:spPr>
          <p:txBody>
            <a:bodyPr wrap="none" rtlCol="0">
              <a:spAutoFit/>
            </a:bodyPr>
            <a:lstStyle/>
            <a:p>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Text input : </a:t>
              </a:r>
            </a:p>
            <a:p>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”Diverse kind of </a:t>
              </a:r>
            </a:p>
            <a:p>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instrument and richness”</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59" name="모서리가 둥근 직사각형 1058">
              <a:extLst>
                <a:ext uri="{FF2B5EF4-FFF2-40B4-BE49-F238E27FC236}">
                  <a16:creationId xmlns:a16="http://schemas.microsoft.com/office/drawing/2014/main" id="{019D30F2-1DB0-AEB1-B01E-A12F920AE4D5}"/>
                </a:ext>
              </a:extLst>
            </p:cNvPr>
            <p:cNvSpPr/>
            <p:nvPr/>
          </p:nvSpPr>
          <p:spPr>
            <a:xfrm>
              <a:off x="2891739" y="4303903"/>
              <a:ext cx="1673014" cy="691828"/>
            </a:xfrm>
            <a:prstGeom prst="roundRect">
              <a:avLst/>
            </a:prstGeom>
            <a:solidFill>
              <a:srgbClr val="71B699"/>
            </a:solidFill>
            <a:ln>
              <a:solidFill>
                <a:srgbClr val="578C7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open-</a:t>
              </a:r>
              <a:r>
                <a:rPr kumimoji="1" lang="en-US" altLang="ko-KR" sz="1400" dirty="0" err="1">
                  <a:solidFill>
                    <a:schemeClr val="tx1">
                      <a:lumMod val="75000"/>
                      <a:lumOff val="25000"/>
                    </a:schemeClr>
                  </a:solidFill>
                  <a:latin typeface="Cambria" panose="02040503050406030204" pitchFamily="18" charset="0"/>
                  <a:ea typeface="BM DoHyeon OTF" panose="020B0600000101010101" pitchFamily="34" charset="-127"/>
                </a:rPr>
                <a:t>musiclm</a:t>
              </a: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 </a:t>
              </a:r>
            </a:p>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Clap with RVQ</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60" name="오른쪽 화살표[R] 1059">
              <a:extLst>
                <a:ext uri="{FF2B5EF4-FFF2-40B4-BE49-F238E27FC236}">
                  <a16:creationId xmlns:a16="http://schemas.microsoft.com/office/drawing/2014/main" id="{1A2DF429-B897-8F66-4E75-F263E220658E}"/>
                </a:ext>
              </a:extLst>
            </p:cNvPr>
            <p:cNvSpPr/>
            <p:nvPr/>
          </p:nvSpPr>
          <p:spPr>
            <a:xfrm>
              <a:off x="2379558" y="4527470"/>
              <a:ext cx="359633" cy="252954"/>
            </a:xfrm>
            <a:prstGeom prst="rightArrow">
              <a:avLst/>
            </a:prstGeom>
            <a:solidFill>
              <a:srgbClr val="70B69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nvGrpSpPr>
            <p:cNvPr id="1062" name="그룹 1061">
              <a:extLst>
                <a:ext uri="{FF2B5EF4-FFF2-40B4-BE49-F238E27FC236}">
                  <a16:creationId xmlns:a16="http://schemas.microsoft.com/office/drawing/2014/main" id="{5CA24047-233A-54B3-3D8F-80A782DB2745}"/>
                </a:ext>
              </a:extLst>
            </p:cNvPr>
            <p:cNvGrpSpPr/>
            <p:nvPr/>
          </p:nvGrpSpPr>
          <p:grpSpPr>
            <a:xfrm>
              <a:off x="5718667" y="3732740"/>
              <a:ext cx="693187" cy="492112"/>
              <a:chOff x="4003367" y="3513402"/>
              <a:chExt cx="544339" cy="297191"/>
            </a:xfrm>
            <a:solidFill>
              <a:srgbClr val="A7B8E5"/>
            </a:solidFill>
          </p:grpSpPr>
          <p:sp>
            <p:nvSpPr>
              <p:cNvPr id="1063" name="모서리가 둥근 직사각형 1062">
                <a:extLst>
                  <a:ext uri="{FF2B5EF4-FFF2-40B4-BE49-F238E27FC236}">
                    <a16:creationId xmlns:a16="http://schemas.microsoft.com/office/drawing/2014/main" id="{051E9122-68B1-4824-6D61-0D3940DD0445}"/>
                  </a:ext>
                </a:extLst>
              </p:cNvPr>
              <p:cNvSpPr/>
              <p:nvPr/>
            </p:nvSpPr>
            <p:spPr>
              <a:xfrm>
                <a:off x="4003367" y="3513402"/>
                <a:ext cx="180024" cy="297190"/>
              </a:xfrm>
              <a:prstGeom prst="roundRect">
                <a:avLst/>
              </a:prstGeom>
              <a:grpFill/>
              <a:ln w="19050">
                <a:solidFill>
                  <a:srgbClr val="6380C9"/>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64" name="모서리가 둥근 직사각형 1063">
                <a:extLst>
                  <a:ext uri="{FF2B5EF4-FFF2-40B4-BE49-F238E27FC236}">
                    <a16:creationId xmlns:a16="http://schemas.microsoft.com/office/drawing/2014/main" id="{B32DF882-7956-1692-FE58-AA3FA58A7DFF}"/>
                  </a:ext>
                </a:extLst>
              </p:cNvPr>
              <p:cNvSpPr/>
              <p:nvPr/>
            </p:nvSpPr>
            <p:spPr>
              <a:xfrm>
                <a:off x="4187736" y="3513403"/>
                <a:ext cx="180024" cy="297190"/>
              </a:xfrm>
              <a:prstGeom prst="roundRect">
                <a:avLst/>
              </a:prstGeom>
              <a:grpFill/>
              <a:ln w="19050">
                <a:solidFill>
                  <a:srgbClr val="6380C9"/>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65" name="모서리가 둥근 직사각형 1064">
                <a:extLst>
                  <a:ext uri="{FF2B5EF4-FFF2-40B4-BE49-F238E27FC236}">
                    <a16:creationId xmlns:a16="http://schemas.microsoft.com/office/drawing/2014/main" id="{B4D10FB6-26A3-78F7-1320-C9C274FF719C}"/>
                  </a:ext>
                </a:extLst>
              </p:cNvPr>
              <p:cNvSpPr/>
              <p:nvPr/>
            </p:nvSpPr>
            <p:spPr>
              <a:xfrm>
                <a:off x="4367682" y="3513402"/>
                <a:ext cx="180024" cy="297190"/>
              </a:xfrm>
              <a:prstGeom prst="roundRect">
                <a:avLst/>
              </a:prstGeom>
              <a:grpFill/>
              <a:ln w="19050">
                <a:solidFill>
                  <a:srgbClr val="6380C9"/>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cxnSp>
          <p:nvCxnSpPr>
            <p:cNvPr id="1066" name="구부러진 연결선[U] 1065">
              <a:extLst>
                <a:ext uri="{FF2B5EF4-FFF2-40B4-BE49-F238E27FC236}">
                  <a16:creationId xmlns:a16="http://schemas.microsoft.com/office/drawing/2014/main" id="{DC3DC1D0-B253-0AD9-AFEF-2AEDA04D10CC}"/>
                </a:ext>
              </a:extLst>
            </p:cNvPr>
            <p:cNvCxnSpPr>
              <a:cxnSpLocks/>
              <a:endCxn id="1064" idx="0"/>
            </p:cNvCxnSpPr>
            <p:nvPr/>
          </p:nvCxnSpPr>
          <p:spPr>
            <a:xfrm>
              <a:off x="4542697" y="3372605"/>
              <a:ext cx="1525380" cy="360137"/>
            </a:xfrm>
            <a:prstGeom prst="curvedConnector2">
              <a:avLst/>
            </a:prstGeom>
            <a:ln w="57150">
              <a:solidFill>
                <a:srgbClr val="6380C9"/>
              </a:solidFill>
              <a:tailEnd type="triangle"/>
            </a:ln>
          </p:spPr>
          <p:style>
            <a:lnRef idx="1">
              <a:schemeClr val="accent1"/>
            </a:lnRef>
            <a:fillRef idx="0">
              <a:schemeClr val="accent1"/>
            </a:fillRef>
            <a:effectRef idx="0">
              <a:schemeClr val="accent1"/>
            </a:effectRef>
            <a:fontRef idx="minor">
              <a:schemeClr val="tx1"/>
            </a:fontRef>
          </p:style>
        </p:cxnSp>
        <p:cxnSp>
          <p:nvCxnSpPr>
            <p:cNvPr id="1068" name="구부러진 연결선[U] 1067">
              <a:extLst>
                <a:ext uri="{FF2B5EF4-FFF2-40B4-BE49-F238E27FC236}">
                  <a16:creationId xmlns:a16="http://schemas.microsoft.com/office/drawing/2014/main" id="{0C03F260-35E6-A098-CEDB-29FB99D85F19}"/>
                </a:ext>
              </a:extLst>
            </p:cNvPr>
            <p:cNvCxnSpPr>
              <a:cxnSpLocks/>
            </p:cNvCxnSpPr>
            <p:nvPr/>
          </p:nvCxnSpPr>
          <p:spPr>
            <a:xfrm flipV="1">
              <a:off x="4620756" y="4257568"/>
              <a:ext cx="786816" cy="494287"/>
            </a:xfrm>
            <a:prstGeom prst="curvedConnector2">
              <a:avLst/>
            </a:prstGeom>
            <a:ln w="57150">
              <a:solidFill>
                <a:srgbClr val="70B698"/>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D655221-3469-222D-16ED-77CD8B2AAD08}"/>
                </a:ext>
              </a:extLst>
            </p:cNvPr>
            <p:cNvSpPr txBox="1"/>
            <p:nvPr/>
          </p:nvSpPr>
          <p:spPr>
            <a:xfrm>
              <a:off x="5520585" y="3063789"/>
              <a:ext cx="1189749" cy="523220"/>
            </a:xfrm>
            <a:prstGeom prst="rect">
              <a:avLst/>
            </a:prstGeom>
            <a:noFill/>
          </p:spPr>
          <p:txBody>
            <a:bodyPr wrap="none" rtlCol="0">
              <a:spAutoFit/>
            </a:bodyP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Instrumental</a:t>
              </a:r>
            </a:p>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Semantic</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70" name="TextBox 1069">
              <a:extLst>
                <a:ext uri="{FF2B5EF4-FFF2-40B4-BE49-F238E27FC236}">
                  <a16:creationId xmlns:a16="http://schemas.microsoft.com/office/drawing/2014/main" id="{27EBC7F9-6B73-0ADF-6BBF-26EA0F1C0645}"/>
                </a:ext>
              </a:extLst>
            </p:cNvPr>
            <p:cNvSpPr txBox="1"/>
            <p:nvPr/>
          </p:nvSpPr>
          <p:spPr>
            <a:xfrm>
              <a:off x="4868019" y="4272058"/>
              <a:ext cx="1104790" cy="307777"/>
            </a:xfrm>
            <a:prstGeom prst="rect">
              <a:avLst/>
            </a:prstGeom>
            <a:noFill/>
          </p:spPr>
          <p:txBody>
            <a:bodyPr wrap="none" rtlCol="0">
              <a:spAutoFit/>
            </a:bodyP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Clap Tokens</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71" name="모서리가 둥근 직사각형 1070">
              <a:extLst>
                <a:ext uri="{FF2B5EF4-FFF2-40B4-BE49-F238E27FC236}">
                  <a16:creationId xmlns:a16="http://schemas.microsoft.com/office/drawing/2014/main" id="{25F3AF5F-D200-8D7B-5343-D4D31D4058D7}"/>
                </a:ext>
              </a:extLst>
            </p:cNvPr>
            <p:cNvSpPr/>
            <p:nvPr/>
          </p:nvSpPr>
          <p:spPr>
            <a:xfrm>
              <a:off x="7014786" y="3596613"/>
              <a:ext cx="1514421" cy="691828"/>
            </a:xfrm>
            <a:prstGeom prst="roundRect">
              <a:avLst/>
            </a:prstGeom>
            <a:solidFill>
              <a:srgbClr val="F0A26F"/>
            </a:solidFill>
            <a:ln>
              <a:solidFill>
                <a:srgbClr val="F0A26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rPr>
                <a:t>open-</a:t>
              </a:r>
              <a:r>
                <a:rPr kumimoji="1" lang="en-US" altLang="ko-KR" sz="1200" dirty="0" err="1">
                  <a:solidFill>
                    <a:schemeClr val="tx1">
                      <a:lumMod val="75000"/>
                      <a:lumOff val="25000"/>
                    </a:schemeClr>
                  </a:solidFill>
                  <a:latin typeface="Cambria" panose="02040503050406030204" pitchFamily="18" charset="0"/>
                  <a:ea typeface="BM DoHyeon OTF" panose="020B0600000101010101" pitchFamily="34" charset="-127"/>
                </a:rPr>
                <a:t>musiclm</a:t>
              </a:r>
              <a:endPar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endParaRPr>
            </a:p>
            <a:p>
              <a:pPr algn="ctr"/>
              <a:r>
                <a:rPr kumimoji="1" lang="en-US" altLang="ko-KR" sz="1200" dirty="0">
                  <a:solidFill>
                    <a:schemeClr val="tx1">
                      <a:lumMod val="75000"/>
                      <a:lumOff val="25000"/>
                    </a:schemeClr>
                  </a:solidFill>
                  <a:latin typeface="Cambria" panose="02040503050406030204" pitchFamily="18" charset="0"/>
                  <a:ea typeface="BM DoHyeon OTF" panose="020B0600000101010101" pitchFamily="34" charset="-127"/>
                </a:rPr>
                <a:t>Acoustic Modeling</a:t>
              </a:r>
              <a:endParaRPr kumimoji="1" lang="ko-KR" altLang="en-US" sz="12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72" name="오른쪽 화살표[R] 1071">
              <a:extLst>
                <a:ext uri="{FF2B5EF4-FFF2-40B4-BE49-F238E27FC236}">
                  <a16:creationId xmlns:a16="http://schemas.microsoft.com/office/drawing/2014/main" id="{CEA1E9C7-4125-4A67-74DB-B633851472D3}"/>
                </a:ext>
              </a:extLst>
            </p:cNvPr>
            <p:cNvSpPr/>
            <p:nvPr/>
          </p:nvSpPr>
          <p:spPr>
            <a:xfrm>
              <a:off x="6558794" y="3840281"/>
              <a:ext cx="359633" cy="252954"/>
            </a:xfrm>
            <a:prstGeom prst="rightArrow">
              <a:avLst/>
            </a:prstGeom>
            <a:solidFill>
              <a:srgbClr val="F0A26F"/>
            </a:solidFill>
            <a:ln>
              <a:solidFill>
                <a:srgbClr val="F0A26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73" name="오른쪽 화살표[R] 1072">
              <a:extLst>
                <a:ext uri="{FF2B5EF4-FFF2-40B4-BE49-F238E27FC236}">
                  <a16:creationId xmlns:a16="http://schemas.microsoft.com/office/drawing/2014/main" id="{2AA58BA1-87A4-CDBD-11D6-F1E02C582E01}"/>
                </a:ext>
              </a:extLst>
            </p:cNvPr>
            <p:cNvSpPr/>
            <p:nvPr/>
          </p:nvSpPr>
          <p:spPr>
            <a:xfrm>
              <a:off x="8668772" y="3845962"/>
              <a:ext cx="359633" cy="252954"/>
            </a:xfrm>
            <a:prstGeom prst="rightArrow">
              <a:avLst/>
            </a:prstGeom>
            <a:solidFill>
              <a:srgbClr val="F0A26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nvGrpSpPr>
            <p:cNvPr id="1074" name="그룹 1073">
              <a:extLst>
                <a:ext uri="{FF2B5EF4-FFF2-40B4-BE49-F238E27FC236}">
                  <a16:creationId xmlns:a16="http://schemas.microsoft.com/office/drawing/2014/main" id="{FE96C31A-87AE-AF75-30F9-708989E163C0}"/>
                </a:ext>
              </a:extLst>
            </p:cNvPr>
            <p:cNvGrpSpPr/>
            <p:nvPr/>
          </p:nvGrpSpPr>
          <p:grpSpPr>
            <a:xfrm>
              <a:off x="9182439" y="3734585"/>
              <a:ext cx="693187" cy="492112"/>
              <a:chOff x="4003367" y="3513402"/>
              <a:chExt cx="544339" cy="297191"/>
            </a:xfrm>
            <a:solidFill>
              <a:srgbClr val="F0A26F"/>
            </a:solidFill>
          </p:grpSpPr>
          <p:sp>
            <p:nvSpPr>
              <p:cNvPr id="1075" name="모서리가 둥근 직사각형 1074">
                <a:extLst>
                  <a:ext uri="{FF2B5EF4-FFF2-40B4-BE49-F238E27FC236}">
                    <a16:creationId xmlns:a16="http://schemas.microsoft.com/office/drawing/2014/main" id="{A6E80797-70B5-BEA8-C2B4-07F1BBC94B43}"/>
                  </a:ext>
                </a:extLst>
              </p:cNvPr>
              <p:cNvSpPr/>
              <p:nvPr/>
            </p:nvSpPr>
            <p:spPr>
              <a:xfrm>
                <a:off x="4003367" y="3513402"/>
                <a:ext cx="180024" cy="297190"/>
              </a:xfrm>
              <a:prstGeom prst="roundRect">
                <a:avLst/>
              </a:prstGeom>
              <a:grpFill/>
              <a:ln w="19050">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76" name="모서리가 둥근 직사각형 1075">
                <a:extLst>
                  <a:ext uri="{FF2B5EF4-FFF2-40B4-BE49-F238E27FC236}">
                    <a16:creationId xmlns:a16="http://schemas.microsoft.com/office/drawing/2014/main" id="{B46EF2F7-9F65-6FFE-3394-C49C08C2F1E2}"/>
                  </a:ext>
                </a:extLst>
              </p:cNvPr>
              <p:cNvSpPr/>
              <p:nvPr/>
            </p:nvSpPr>
            <p:spPr>
              <a:xfrm>
                <a:off x="4187736" y="3513403"/>
                <a:ext cx="180024" cy="297190"/>
              </a:xfrm>
              <a:prstGeom prst="roundRect">
                <a:avLst/>
              </a:prstGeom>
              <a:grpFill/>
              <a:ln w="19050">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77" name="모서리가 둥근 직사각형 1076">
                <a:extLst>
                  <a:ext uri="{FF2B5EF4-FFF2-40B4-BE49-F238E27FC236}">
                    <a16:creationId xmlns:a16="http://schemas.microsoft.com/office/drawing/2014/main" id="{285B9304-4AB3-E9E8-6F6A-EFE106FC1E71}"/>
                  </a:ext>
                </a:extLst>
              </p:cNvPr>
              <p:cNvSpPr/>
              <p:nvPr/>
            </p:nvSpPr>
            <p:spPr>
              <a:xfrm>
                <a:off x="4367682" y="3513402"/>
                <a:ext cx="180024" cy="297190"/>
              </a:xfrm>
              <a:prstGeom prst="roundRect">
                <a:avLst/>
              </a:prstGeom>
              <a:grpFill/>
              <a:ln w="19050">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sp>
          <p:nvSpPr>
            <p:cNvPr id="1078" name="TextBox 1077">
              <a:extLst>
                <a:ext uri="{FF2B5EF4-FFF2-40B4-BE49-F238E27FC236}">
                  <a16:creationId xmlns:a16="http://schemas.microsoft.com/office/drawing/2014/main" id="{68EA0CA3-F921-17FF-4871-83DDD2DD5B34}"/>
                </a:ext>
              </a:extLst>
            </p:cNvPr>
            <p:cNvSpPr txBox="1"/>
            <p:nvPr/>
          </p:nvSpPr>
          <p:spPr>
            <a:xfrm>
              <a:off x="8943442" y="3150533"/>
              <a:ext cx="1189749" cy="523220"/>
            </a:xfrm>
            <a:prstGeom prst="rect">
              <a:avLst/>
            </a:prstGeom>
            <a:noFill/>
          </p:spPr>
          <p:txBody>
            <a:bodyPr wrap="none" rtlCol="0">
              <a:spAutoFit/>
            </a:bodyP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Instrumental</a:t>
              </a:r>
            </a:p>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Acoustic</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pic>
          <p:nvPicPr>
            <p:cNvPr id="1080" name="그래픽 1079" descr="음성 단색으로 채워진">
              <a:extLst>
                <a:ext uri="{FF2B5EF4-FFF2-40B4-BE49-F238E27FC236}">
                  <a16:creationId xmlns:a16="http://schemas.microsoft.com/office/drawing/2014/main" id="{862BD4D6-17DB-CC47-EE78-51BF97FF80C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47459" y="3514190"/>
              <a:ext cx="914400" cy="914400"/>
            </a:xfrm>
            <a:prstGeom prst="rect">
              <a:avLst/>
            </a:prstGeom>
          </p:spPr>
        </p:pic>
        <p:sp>
          <p:nvSpPr>
            <p:cNvPr id="1081" name="오른쪽 화살표[R] 1080">
              <a:extLst>
                <a:ext uri="{FF2B5EF4-FFF2-40B4-BE49-F238E27FC236}">
                  <a16:creationId xmlns:a16="http://schemas.microsoft.com/office/drawing/2014/main" id="{E7B2D9AC-871B-1D7D-D78F-818C5534834D}"/>
                </a:ext>
              </a:extLst>
            </p:cNvPr>
            <p:cNvSpPr/>
            <p:nvPr/>
          </p:nvSpPr>
          <p:spPr>
            <a:xfrm>
              <a:off x="10049702" y="3854163"/>
              <a:ext cx="359633" cy="252954"/>
            </a:xfrm>
            <a:prstGeom prst="rightArrow">
              <a:avLst/>
            </a:prstGeom>
            <a:solidFill>
              <a:srgbClr val="FFDD9F"/>
            </a:solidFill>
            <a:ln>
              <a:solidFill>
                <a:srgbClr val="D0B68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R" altLang="en-US" sz="2000" dirty="0">
                <a:solidFill>
                  <a:schemeClr val="tx1">
                    <a:lumMod val="75000"/>
                    <a:lumOff val="25000"/>
                  </a:schemeClr>
                </a:solidFill>
                <a:latin typeface="Cambria" panose="02040503050406030204" pitchFamily="18" charset="0"/>
                <a:ea typeface="BM DoHyeon OTF" panose="020B0600000101010101" pitchFamily="34" charset="-127"/>
              </a:endParaRPr>
            </a:p>
          </p:txBody>
        </p:sp>
        <p:sp>
          <p:nvSpPr>
            <p:cNvPr id="1082" name="TextBox 1081">
              <a:extLst>
                <a:ext uri="{FF2B5EF4-FFF2-40B4-BE49-F238E27FC236}">
                  <a16:creationId xmlns:a16="http://schemas.microsoft.com/office/drawing/2014/main" id="{0D7C8F4D-05AE-DB53-C8ED-FE2098D7B7C8}"/>
                </a:ext>
              </a:extLst>
            </p:cNvPr>
            <p:cNvSpPr txBox="1"/>
            <p:nvPr/>
          </p:nvSpPr>
          <p:spPr>
            <a:xfrm>
              <a:off x="10465202" y="3150533"/>
              <a:ext cx="1189749" cy="523220"/>
            </a:xfrm>
            <a:prstGeom prst="rect">
              <a:avLst/>
            </a:prstGeom>
            <a:noFill/>
          </p:spPr>
          <p:txBody>
            <a:bodyPr wrap="none" rtlCol="0">
              <a:spAutoFit/>
            </a:bodyPr>
            <a:lstStyle/>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Generated</a:t>
              </a:r>
            </a:p>
            <a:p>
              <a:pPr algn="ctr"/>
              <a:r>
                <a:rPr kumimoji="1" lang="en-US" altLang="ko-KR" sz="1400" dirty="0">
                  <a:solidFill>
                    <a:schemeClr val="tx1">
                      <a:lumMod val="75000"/>
                      <a:lumOff val="25000"/>
                    </a:schemeClr>
                  </a:solidFill>
                  <a:latin typeface="Cambria" panose="02040503050406030204" pitchFamily="18" charset="0"/>
                  <a:ea typeface="BM DoHyeon OTF" panose="020B0600000101010101" pitchFamily="34" charset="-127"/>
                </a:rPr>
                <a:t>Instrumental</a:t>
              </a:r>
              <a:endParaRPr kumimoji="1" lang="ko-KR" altLang="en-US" sz="1400" dirty="0">
                <a:solidFill>
                  <a:schemeClr val="tx1">
                    <a:lumMod val="75000"/>
                    <a:lumOff val="25000"/>
                  </a:schemeClr>
                </a:solidFill>
                <a:latin typeface="Cambria" panose="02040503050406030204" pitchFamily="18" charset="0"/>
                <a:ea typeface="BM DoHyeon OTF" panose="020B0600000101010101" pitchFamily="34" charset="-127"/>
              </a:endParaRPr>
            </a:p>
          </p:txBody>
        </p:sp>
      </p:grpSp>
    </p:spTree>
    <p:extLst>
      <p:ext uri="{BB962C8B-B14F-4D97-AF65-F5344CB8AC3E}">
        <p14:creationId xmlns:p14="http://schemas.microsoft.com/office/powerpoint/2010/main" val="170884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4B5436-93A5-E540-AD2F-8FF1A5562EBA}"/>
              </a:ext>
            </a:extLst>
          </p:cNvPr>
          <p:cNvSpPr>
            <a:spLocks noGrp="1"/>
          </p:cNvSpPr>
          <p:nvPr>
            <p:ph type="body" sz="quarter" idx="15"/>
          </p:nvPr>
        </p:nvSpPr>
        <p:spPr>
          <a:solidFill>
            <a:srgbClr val="0D387B">
              <a:alpha val="90000"/>
            </a:srgbClr>
          </a:solidFill>
        </p:spPr>
        <p:txBody>
          <a:bodyPr>
            <a:normAutofit/>
          </a:bodyPr>
          <a:lstStyle/>
          <a:p>
            <a:r>
              <a:rPr lang="en-US" altLang="ko-KR" dirty="0">
                <a:latin typeface="Cambria" panose="02040503050406030204" pitchFamily="18" charset="0"/>
                <a:ea typeface="BM DoHyeon OTF" panose="020B0600000101010101" pitchFamily="34" charset="-127"/>
              </a:rPr>
              <a:t>4. Experiments and results</a:t>
            </a:r>
            <a:endParaRPr lang="en-US" dirty="0">
              <a:latin typeface="Cambria" panose="02040503050406030204" pitchFamily="18" charset="0"/>
              <a:ea typeface="BM DoHyeon OTF" panose="020B0600000101010101" pitchFamily="34" charset="-127"/>
            </a:endParaRPr>
          </a:p>
        </p:txBody>
      </p:sp>
      <p:sp>
        <p:nvSpPr>
          <p:cNvPr id="4" name="Slide Number Placeholder 3">
            <a:extLst>
              <a:ext uri="{FF2B5EF4-FFF2-40B4-BE49-F238E27FC236}">
                <a16:creationId xmlns:a16="http://schemas.microsoft.com/office/drawing/2014/main" id="{CBCDCB53-30E8-D245-A0CC-DE3B8B7605F8}"/>
              </a:ext>
            </a:extLst>
          </p:cNvPr>
          <p:cNvSpPr>
            <a:spLocks noGrp="1"/>
          </p:cNvSpPr>
          <p:nvPr>
            <p:ph type="sldNum" sz="quarter" idx="12"/>
          </p:nvPr>
        </p:nvSpPr>
        <p:spPr/>
        <p:txBody>
          <a:bodyPr/>
          <a:lstStyle/>
          <a:p>
            <a:fld id="{27D60CB1-09EB-4291-8CCF-8426F42DF4D1}" type="slidenum">
              <a:rPr lang="ko-KR" altLang="en-US" smtClean="0"/>
              <a:pPr/>
              <a:t>9</a:t>
            </a:fld>
            <a:endParaRPr lang="ko-KR" altLang="en-US" dirty="0"/>
          </a:p>
        </p:txBody>
      </p:sp>
      <p:sp>
        <p:nvSpPr>
          <p:cNvPr id="2" name="AutoShape 2" descr="Image result for ì²­ê°"/>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mbria" panose="02040503050406030204" pitchFamily="18" charset="0"/>
            </a:endParaRPr>
          </a:p>
        </p:txBody>
      </p:sp>
      <p:sp>
        <p:nvSpPr>
          <p:cNvPr id="11" name="Content Placeholder 1">
            <a:extLst>
              <a:ext uri="{FF2B5EF4-FFF2-40B4-BE49-F238E27FC236}">
                <a16:creationId xmlns:a16="http://schemas.microsoft.com/office/drawing/2014/main" id="{14FCDBC0-9F8E-4C74-8933-7A0964CF9E4A}"/>
              </a:ext>
            </a:extLst>
          </p:cNvPr>
          <p:cNvSpPr>
            <a:spLocks noGrp="1"/>
          </p:cNvSpPr>
          <p:nvPr>
            <p:ph idx="1"/>
          </p:nvPr>
        </p:nvSpPr>
        <p:spPr>
          <a:xfrm>
            <a:off x="694147" y="2151986"/>
            <a:ext cx="10801350" cy="3091528"/>
          </a:xfrm>
        </p:spPr>
        <p:txBody>
          <a:bodyPr>
            <a:normAutofit/>
          </a:bodyPr>
          <a:lstStyle/>
          <a:p>
            <a:pPr marL="0" indent="0">
              <a:lnSpc>
                <a:spcPct val="100000"/>
              </a:lnSpc>
              <a:buNone/>
            </a:pPr>
            <a:r>
              <a:rPr lang="en-US" altLang="ko-KR" sz="3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4.1 Datasets</a:t>
            </a:r>
          </a:p>
          <a:p>
            <a:pPr>
              <a:lnSpc>
                <a:spcPct val="100000"/>
              </a:lnSpc>
              <a:buFontTx/>
              <a:buChar char="-"/>
            </a:pPr>
            <a:r>
              <a:rPr lang="en" altLang="ko-KR" sz="2000" dirty="0">
                <a:solidFill>
                  <a:schemeClr val="tx1">
                    <a:lumMod val="75000"/>
                    <a:lumOff val="25000"/>
                  </a:schemeClr>
                </a:solidFill>
                <a:effectLst/>
                <a:latin typeface="Cambria" panose="02040503050406030204" pitchFamily="18" charset="0"/>
                <a:ea typeface="BM DoHyeon OTF" panose="020B0600000101010101" pitchFamily="34" charset="-127"/>
                <a:cs typeface="Calibri" panose="020F0502020204030204" pitchFamily="34" charset="0"/>
              </a:rPr>
              <a:t>MUSDB18 dataset</a:t>
            </a:r>
            <a:r>
              <a:rPr lang="ko-KR" altLang="en-US" sz="2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 </a:t>
            </a:r>
            <a:r>
              <a:rPr lang="en-US" altLang="ko-KR" sz="2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a:t>
            </a:r>
            <a:r>
              <a:rPr lang="ko-KR" altLang="en-US" sz="2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 </a:t>
            </a:r>
            <a:r>
              <a:rPr lang="en" altLang="ko-KR" sz="2000" dirty="0">
                <a:solidFill>
                  <a:schemeClr val="tx1">
                    <a:lumMod val="75000"/>
                    <a:lumOff val="25000"/>
                  </a:schemeClr>
                </a:solidFill>
                <a:effectLst/>
                <a:latin typeface="Cambria" panose="02040503050406030204" pitchFamily="18" charset="0"/>
                <a:ea typeface="BM DoHyeon OTF" panose="020B0600000101010101" pitchFamily="34" charset="-127"/>
                <a:cs typeface="Calibri" panose="020F0502020204030204" pitchFamily="34" charset="0"/>
              </a:rPr>
              <a:t>10 hours of professional studio- isolated vocal and instrumental from 150 source mixes. </a:t>
            </a:r>
          </a:p>
          <a:p>
            <a:pPr>
              <a:lnSpc>
                <a:spcPct val="100000"/>
              </a:lnSpc>
              <a:buFontTx/>
              <a:buChar char="-"/>
            </a:pPr>
            <a:r>
              <a:rPr lang="en-US" altLang="ko-KR" sz="2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Filtering data : </a:t>
            </a: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Non-overlapping 5s clips are extracted from each </a:t>
            </a:r>
            <a:r>
              <a:rPr lang="en" altLang="ko-KR" sz="2000" dirty="0">
                <a:solidFill>
                  <a:schemeClr val="tx1">
                    <a:lumMod val="75000"/>
                    <a:lumOff val="25000"/>
                  </a:schemeClr>
                </a:solidFill>
                <a:latin typeface="Cambria" panose="02040503050406030204" pitchFamily="18" charset="0"/>
                <a:cs typeface="Calibri" panose="020F0502020204030204" pitchFamily="34" charset="0"/>
              </a:rPr>
              <a:t>mix, specifically targeting </a:t>
            </a:r>
            <a:r>
              <a:rPr lang="en" altLang="ko-KR" sz="2000" dirty="0">
                <a:solidFill>
                  <a:schemeClr val="tx1">
                    <a:lumMod val="75000"/>
                    <a:lumOff val="25000"/>
                  </a:schemeClr>
                </a:solidFill>
                <a:effectLst/>
                <a:latin typeface="Cambria" panose="02040503050406030204" pitchFamily="18" charset="0"/>
                <a:cs typeface="Calibri" panose="020F0502020204030204" pitchFamily="34" charset="0"/>
              </a:rPr>
              <a:t>segments where vocals are discernible. Vocal presence is defined as a peak RMS amplitude exceeding −25dB relative to line level.</a:t>
            </a:r>
          </a:p>
          <a:p>
            <a:pPr>
              <a:lnSpc>
                <a:spcPct val="100000"/>
              </a:lnSpc>
              <a:buFontTx/>
              <a:buChar char="-"/>
            </a:pPr>
            <a:r>
              <a:rPr lang="en" altLang="ko-KR" sz="2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Total clips : 2845 for training, 150 for validation, </a:t>
            </a:r>
            <a:r>
              <a:rPr lang="en-US" altLang="ko-KR" sz="2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rPr>
              <a:t>1693 for test</a:t>
            </a:r>
            <a:endParaRPr lang="en" altLang="ko-KR" sz="20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endParaRPr>
          </a:p>
          <a:p>
            <a:pPr marL="457200" lvl="1" indent="0">
              <a:lnSpc>
                <a:spcPct val="100000"/>
              </a:lnSpc>
              <a:buNone/>
            </a:pPr>
            <a:endParaRPr lang="en-US" altLang="ko-KR" sz="16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endParaRPr>
          </a:p>
          <a:p>
            <a:pPr lvl="1">
              <a:lnSpc>
                <a:spcPct val="100000"/>
              </a:lnSpc>
            </a:pPr>
            <a:endParaRPr lang="en-US" altLang="ko-KR" sz="16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endParaRPr>
          </a:p>
          <a:p>
            <a:pPr lvl="1">
              <a:lnSpc>
                <a:spcPct val="100000"/>
              </a:lnSpc>
            </a:pPr>
            <a:endParaRPr lang="en-US" altLang="ko-KR" sz="16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endParaRPr>
          </a:p>
          <a:p>
            <a:pPr lvl="1">
              <a:lnSpc>
                <a:spcPct val="100000"/>
              </a:lnSpc>
            </a:pPr>
            <a:endParaRPr lang="en-US" altLang="ko-KR" sz="1600" dirty="0">
              <a:solidFill>
                <a:schemeClr val="tx1">
                  <a:lumMod val="75000"/>
                  <a:lumOff val="25000"/>
                </a:schemeClr>
              </a:solidFill>
              <a:latin typeface="Cambria" panose="02040503050406030204" pitchFamily="18" charset="0"/>
              <a:ea typeface="BM DoHyeon OTF" panose="020B0600000101010101" pitchFamily="34" charset="-127"/>
              <a:cs typeface="Calibri" panose="020F0502020204030204" pitchFamily="34" charset="0"/>
            </a:endParaRPr>
          </a:p>
        </p:txBody>
      </p:sp>
      <p:sp>
        <p:nvSpPr>
          <p:cNvPr id="5" name="Text Placeholder 2">
            <a:extLst>
              <a:ext uri="{FF2B5EF4-FFF2-40B4-BE49-F238E27FC236}">
                <a16:creationId xmlns:a16="http://schemas.microsoft.com/office/drawing/2014/main" id="{A9F0023B-876B-65C3-BFC9-994C0D78BA74}"/>
              </a:ext>
            </a:extLst>
          </p:cNvPr>
          <p:cNvSpPr txBox="1">
            <a:spLocks/>
          </p:cNvSpPr>
          <p:nvPr/>
        </p:nvSpPr>
        <p:spPr>
          <a:xfrm>
            <a:off x="-1778" y="764378"/>
            <a:ext cx="12193200" cy="540000"/>
          </a:xfrm>
          <a:prstGeom prst="rect">
            <a:avLst/>
          </a:prstGeom>
          <a:solidFill>
            <a:srgbClr val="0D387B"/>
          </a:solidFill>
        </p:spPr>
        <p:txBody>
          <a:bodyPr vert="horz" lIns="91440" tIns="45720" rIns="91440" bIns="45720" rtlCol="0" anchor="ctr" anchorCtr="0">
            <a:normAutofit/>
          </a:bodyPr>
          <a:lstStyle>
            <a:lvl1pPr marL="179388" indent="0" algn="l" defTabSz="914400" rtl="0" eaLnBrk="1" latinLnBrk="0" hangingPunct="1">
              <a:lnSpc>
                <a:spcPct val="90000"/>
              </a:lnSpc>
              <a:spcBef>
                <a:spcPts val="1000"/>
              </a:spcBef>
              <a:buFont typeface="Arial" panose="020B0604020202020204" pitchFamily="34" charset="0"/>
              <a:buNone/>
              <a:tabLst/>
              <a:defRPr sz="2800" b="0" kern="1200">
                <a:solidFill>
                  <a:schemeClr val="bg1"/>
                </a:solidFill>
                <a:latin typeface="나눔고딕" panose="020D0604000000000000" pitchFamily="34" charset="-127"/>
                <a:ea typeface="나눔고딕" panose="020D0604000000000000" pitchFamily="34" charset="-127"/>
                <a:cs typeface="나눔고딕" panose="020D0604000000000000" pitchFamily="34" charset="-127"/>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ko-KR" dirty="0">
                <a:latin typeface="Cambria" panose="02040503050406030204" pitchFamily="18" charset="0"/>
                <a:ea typeface="BM DoHyeon OTF" panose="020B0600000101010101" pitchFamily="34" charset="-127"/>
              </a:rPr>
              <a:t>4. Experiments and Results</a:t>
            </a:r>
          </a:p>
        </p:txBody>
      </p:sp>
      <p:sp>
        <p:nvSpPr>
          <p:cNvPr id="6" name="직사각형 5">
            <a:extLst>
              <a:ext uri="{FF2B5EF4-FFF2-40B4-BE49-F238E27FC236}">
                <a16:creationId xmlns:a16="http://schemas.microsoft.com/office/drawing/2014/main" id="{5FB0E3BC-4FAF-ABA5-A367-5D3D5118FF6D}"/>
              </a:ext>
            </a:extLst>
          </p:cNvPr>
          <p:cNvSpPr/>
          <p:nvPr/>
        </p:nvSpPr>
        <p:spPr>
          <a:xfrm>
            <a:off x="307975" y="6507834"/>
            <a:ext cx="10801350" cy="400110"/>
          </a:xfrm>
          <a:prstGeom prst="rect">
            <a:avLst/>
          </a:prstGeom>
        </p:spPr>
        <p:txBody>
          <a:bodyPr wrap="square">
            <a:spAutoFit/>
          </a:bodyPr>
          <a:lstStyle/>
          <a:p>
            <a:r>
              <a:rPr lang="en-US" altLang="ko-KR" sz="1000" dirty="0">
                <a:solidFill>
                  <a:schemeClr val="tx1">
                    <a:lumMod val="75000"/>
                    <a:lumOff val="25000"/>
                  </a:schemeClr>
                </a:solidFill>
                <a:latin typeface="Cambria" panose="02040503050406030204" pitchFamily="18" charset="0"/>
              </a:rPr>
              <a:t>[1]</a:t>
            </a:r>
            <a:r>
              <a:rPr lang="ko-KR" altLang="en-US" sz="1000" dirty="0">
                <a:solidFill>
                  <a:schemeClr val="tx1">
                    <a:lumMod val="75000"/>
                    <a:lumOff val="25000"/>
                  </a:schemeClr>
                </a:solidFill>
                <a:latin typeface="Cambria" panose="02040503050406030204" pitchFamily="18" charset="0"/>
              </a:rPr>
              <a:t> </a:t>
            </a:r>
            <a:r>
              <a:rPr lang="en" altLang="ko-KR" sz="1000" dirty="0" err="1">
                <a:solidFill>
                  <a:schemeClr val="tx1">
                    <a:lumMod val="75000"/>
                    <a:lumOff val="25000"/>
                  </a:schemeClr>
                </a:solidFill>
                <a:latin typeface="Cambria" panose="02040503050406030204" pitchFamily="18" charset="0"/>
              </a:rPr>
              <a:t>Rafii</a:t>
            </a:r>
            <a:r>
              <a:rPr lang="en" altLang="ko-KR" sz="1000" dirty="0">
                <a:solidFill>
                  <a:schemeClr val="tx1">
                    <a:lumMod val="75000"/>
                    <a:lumOff val="25000"/>
                  </a:schemeClr>
                </a:solidFill>
                <a:latin typeface="Cambria" panose="02040503050406030204" pitchFamily="18" charset="0"/>
              </a:rPr>
              <a:t>, Z., &amp; </a:t>
            </a:r>
            <a:r>
              <a:rPr lang="en" altLang="ko-KR" sz="1000" dirty="0" err="1">
                <a:solidFill>
                  <a:schemeClr val="tx1">
                    <a:lumMod val="75000"/>
                    <a:lumOff val="25000"/>
                  </a:schemeClr>
                </a:solidFill>
                <a:latin typeface="Cambria" panose="02040503050406030204" pitchFamily="18" charset="0"/>
              </a:rPr>
              <a:t>Liutkus</a:t>
            </a:r>
            <a:r>
              <a:rPr lang="en" altLang="ko-KR" sz="1000" dirty="0">
                <a:solidFill>
                  <a:schemeClr val="tx1">
                    <a:lumMod val="75000"/>
                    <a:lumOff val="25000"/>
                  </a:schemeClr>
                </a:solidFill>
                <a:latin typeface="Cambria" panose="02040503050406030204" pitchFamily="18" charset="0"/>
              </a:rPr>
              <a:t>, A. (2017). MUSDB18: A Dataset for Musical Source Separation. In Proceedings of the 18th International Society for Music Information Retrieval Conference (ISMIR). Retrieved from https://</a:t>
            </a:r>
            <a:r>
              <a:rPr lang="en" altLang="ko-KR" sz="1000" dirty="0" err="1">
                <a:solidFill>
                  <a:schemeClr val="tx1">
                    <a:lumMod val="75000"/>
                    <a:lumOff val="25000"/>
                  </a:schemeClr>
                </a:solidFill>
                <a:latin typeface="Cambria" panose="02040503050406030204" pitchFamily="18" charset="0"/>
              </a:rPr>
              <a:t>sigsep.github.io</a:t>
            </a:r>
            <a:r>
              <a:rPr lang="en" altLang="ko-KR" sz="1000" dirty="0">
                <a:solidFill>
                  <a:schemeClr val="tx1">
                    <a:lumMod val="75000"/>
                    <a:lumOff val="25000"/>
                  </a:schemeClr>
                </a:solidFill>
                <a:latin typeface="Cambria" panose="02040503050406030204" pitchFamily="18" charset="0"/>
              </a:rPr>
              <a:t>/datasets/</a:t>
            </a:r>
            <a:r>
              <a:rPr lang="en" altLang="ko-KR" sz="1000" dirty="0" err="1">
                <a:solidFill>
                  <a:schemeClr val="tx1">
                    <a:lumMod val="75000"/>
                    <a:lumOff val="25000"/>
                  </a:schemeClr>
                </a:solidFill>
                <a:latin typeface="Cambria" panose="02040503050406030204" pitchFamily="18" charset="0"/>
              </a:rPr>
              <a:t>musdb.html</a:t>
            </a:r>
            <a:endParaRPr lang="en" altLang="ko-KR" sz="1000" dirty="0">
              <a:solidFill>
                <a:schemeClr val="tx1">
                  <a:lumMod val="75000"/>
                  <a:lumOff val="25000"/>
                </a:schemeClr>
              </a:solidFill>
              <a:latin typeface="Cambria" panose="02040503050406030204" pitchFamily="18" charset="0"/>
            </a:endParaRPr>
          </a:p>
        </p:txBody>
      </p:sp>
      <p:sp>
        <p:nvSpPr>
          <p:cNvPr id="7" name="TextBox 6">
            <a:extLst>
              <a:ext uri="{FF2B5EF4-FFF2-40B4-BE49-F238E27FC236}">
                <a16:creationId xmlns:a16="http://schemas.microsoft.com/office/drawing/2014/main" id="{2CD72142-05A4-DAE0-3F2C-B39DF6ED4B24}"/>
              </a:ext>
            </a:extLst>
          </p:cNvPr>
          <p:cNvSpPr txBox="1"/>
          <p:nvPr/>
        </p:nvSpPr>
        <p:spPr>
          <a:xfrm>
            <a:off x="2750040" y="2568698"/>
            <a:ext cx="378630" cy="276999"/>
          </a:xfrm>
          <a:prstGeom prst="rect">
            <a:avLst/>
          </a:prstGeom>
          <a:noFill/>
        </p:spPr>
        <p:txBody>
          <a:bodyPr wrap="none" rtlCol="0">
            <a:spAutoFit/>
          </a:bodyPr>
          <a:lstStyle/>
          <a:p>
            <a:r>
              <a:rPr lang="en-US" altLang="ko-KR" sz="1200" dirty="0">
                <a:latin typeface="Cambria" panose="02040503050406030204" pitchFamily="18" charset="0"/>
              </a:rPr>
              <a:t>[1]</a:t>
            </a:r>
            <a:endParaRPr lang="ko-KR" altLang="en-US" sz="1200" dirty="0">
              <a:latin typeface="Cambria" panose="02040503050406030204" pitchFamily="18" charset="0"/>
            </a:endParaRPr>
          </a:p>
        </p:txBody>
      </p:sp>
    </p:spTree>
    <p:extLst>
      <p:ext uri="{BB962C8B-B14F-4D97-AF65-F5344CB8AC3E}">
        <p14:creationId xmlns:p14="http://schemas.microsoft.com/office/powerpoint/2010/main" val="1989289432"/>
      </p:ext>
    </p:extLst>
  </p:cSld>
  <p:clrMapOvr>
    <a:masterClrMapping/>
  </p:clrMapOvr>
</p:sld>
</file>

<file path=ppt/theme/theme1.xml><?xml version="1.0" encoding="utf-8"?>
<a:theme xmlns:a="http://schemas.openxmlformats.org/drawingml/2006/main" name="1_Office 테마">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문서" ma:contentTypeID="0x010100ADC08919B88F2A4197B7DFF9409FF6A7" ma:contentTypeVersion="14" ma:contentTypeDescription="새 문서를 만듭니다." ma:contentTypeScope="" ma:versionID="9b01d12a75fc668d19191bd8f01b31b0">
  <xsd:schema xmlns:xsd="http://www.w3.org/2001/XMLSchema" xmlns:xs="http://www.w3.org/2001/XMLSchema" xmlns:p="http://schemas.microsoft.com/office/2006/metadata/properties" xmlns:ns3="43ef6d73-ba5d-4b68-bb6a-81691cdd07e3" xmlns:ns4="b4907012-282b-47bd-b022-84d8d920c740" targetNamespace="http://schemas.microsoft.com/office/2006/metadata/properties" ma:root="true" ma:fieldsID="3eebeebb0ab9b8833e5f1e935a1625b2" ns3:_="" ns4:_="">
    <xsd:import namespace="43ef6d73-ba5d-4b68-bb6a-81691cdd07e3"/>
    <xsd:import namespace="b4907012-282b-47bd-b022-84d8d920c74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ServiceAutoKeyPoints" minOccurs="0"/>
                <xsd:element ref="ns3:MediaServiceKeyPoints" minOccurs="0"/>
                <xsd:element ref="ns3:MediaLengthInSecond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ef6d73-ba5d-4b68-bb6a-81691cdd07e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18"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4907012-282b-47bd-b022-84d8d920c740" elementFormDefault="qualified">
    <xsd:import namespace="http://schemas.microsoft.com/office/2006/documentManagement/types"/>
    <xsd:import namespace="http://schemas.microsoft.com/office/infopath/2007/PartnerControls"/>
    <xsd:element name="SharedWithUsers" ma:index="19" nillable="true" ma:displayName="공유 대상"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세부 정보 공유" ma:internalName="SharedWithDetails" ma:readOnly="true">
      <xsd:simpleType>
        <xsd:restriction base="dms:Note">
          <xsd:maxLength value="255"/>
        </xsd:restriction>
      </xsd:simpleType>
    </xsd:element>
    <xsd:element name="SharingHintHash" ma:index="21" nillable="true" ma:displayName="힌트 해시 공유"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ACA0108-58FD-4B36-B2B9-1D0256AC255C}">
  <ds:schemaRefs>
    <ds:schemaRef ds:uri="http://schemas.microsoft.com/sharepoint/v3/contenttype/forms"/>
  </ds:schemaRefs>
</ds:datastoreItem>
</file>

<file path=customXml/itemProps2.xml><?xml version="1.0" encoding="utf-8"?>
<ds:datastoreItem xmlns:ds="http://schemas.openxmlformats.org/officeDocument/2006/customXml" ds:itemID="{4C0F4147-045B-4541-9628-9E1924B66D1F}">
  <ds:schemaRefs>
    <ds:schemaRef ds:uri="http://www.w3.org/XML/1998/namespace"/>
    <ds:schemaRef ds:uri="http://purl.org/dc/dcmitype/"/>
    <ds:schemaRef ds:uri="http://purl.org/dc/terms/"/>
    <ds:schemaRef ds:uri="http://schemas.openxmlformats.org/package/2006/metadata/core-properties"/>
    <ds:schemaRef ds:uri="43ef6d73-ba5d-4b68-bb6a-81691cdd07e3"/>
    <ds:schemaRef ds:uri="http://schemas.microsoft.com/office/2006/documentManagement/types"/>
    <ds:schemaRef ds:uri="http://purl.org/dc/elements/1.1/"/>
    <ds:schemaRef ds:uri="http://schemas.microsoft.com/office/infopath/2007/PartnerControls"/>
    <ds:schemaRef ds:uri="b4907012-282b-47bd-b022-84d8d920c740"/>
    <ds:schemaRef ds:uri="http://schemas.microsoft.com/office/2006/metadata/properties"/>
  </ds:schemaRefs>
</ds:datastoreItem>
</file>

<file path=customXml/itemProps3.xml><?xml version="1.0" encoding="utf-8"?>
<ds:datastoreItem xmlns:ds="http://schemas.openxmlformats.org/officeDocument/2006/customXml" ds:itemID="{ED722C07-6299-42CC-A487-2A2EE74F71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3ef6d73-ba5d-4b68-bb6a-81691cdd07e3"/>
    <ds:schemaRef ds:uri="b4907012-282b-47bd-b022-84d8d920c74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44363</TotalTime>
  <Words>1646</Words>
  <Application>Microsoft Macintosh PowerPoint</Application>
  <PresentationFormat>와이드스크린</PresentationFormat>
  <Paragraphs>194</Paragraphs>
  <Slides>15</Slides>
  <Notes>13</Notes>
  <HiddenSlides>0</HiddenSlides>
  <MMClips>20</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15</vt:i4>
      </vt:variant>
    </vt:vector>
  </HeadingPairs>
  <TitlesOfParts>
    <vt:vector size="25" baseType="lpstr">
      <vt:lpstr>나눔고딕</vt:lpstr>
      <vt:lpstr>나눔고딕</vt:lpstr>
      <vt:lpstr>나눔스퀘어</vt:lpstr>
      <vt:lpstr>맑은 고딕</vt:lpstr>
      <vt:lpstr>Myriad Apple Text</vt:lpstr>
      <vt:lpstr>Söhne</vt:lpstr>
      <vt:lpstr>Arial</vt:lpstr>
      <vt:lpstr>Cambria</vt:lpstr>
      <vt:lpstr>Wingdings</vt:lpstr>
      <vt:lpstr>1_Office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Donmoon Lee</dc:creator>
  <cp:lastModifiedBy>JIHOO JUNG</cp:lastModifiedBy>
  <cp:revision>1319</cp:revision>
  <cp:lastPrinted>2024-01-08T02:42:44Z</cp:lastPrinted>
  <dcterms:created xsi:type="dcterms:W3CDTF">2016-06-21T07:42:23Z</dcterms:created>
  <dcterms:modified xsi:type="dcterms:W3CDTF">2024-02-27T05:56:26Z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0x010100ADC08919B88F2A4197B7DFF9409FF6A7</vt:lpwstr>
  </property>
</Properties>
</file>